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5.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7.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8.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9.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0.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11.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12.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13.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1" r:id="rId3"/>
    <p:sldMasterId id="2147483706" r:id="rId4"/>
    <p:sldMasterId id="2147483711" r:id="rId5"/>
    <p:sldMasterId id="2147483716" r:id="rId6"/>
    <p:sldMasterId id="2147483721" r:id="rId7"/>
    <p:sldMasterId id="2147483726" r:id="rId8"/>
    <p:sldMasterId id="2147483731" r:id="rId9"/>
    <p:sldMasterId id="2147483743" r:id="rId10"/>
    <p:sldMasterId id="2147483755" r:id="rId11"/>
    <p:sldMasterId id="2147483767" r:id="rId12"/>
    <p:sldMasterId id="2147483779" r:id="rId13"/>
    <p:sldMasterId id="2147483791" r:id="rId14"/>
  </p:sldMasterIdLst>
  <p:notesMasterIdLst>
    <p:notesMasterId r:id="rId42"/>
  </p:notesMasterIdLst>
  <p:sldIdLst>
    <p:sldId id="256" r:id="rId15"/>
    <p:sldId id="311" r:id="rId16"/>
    <p:sldId id="281" r:id="rId17"/>
    <p:sldId id="282" r:id="rId18"/>
    <p:sldId id="320" r:id="rId19"/>
    <p:sldId id="321" r:id="rId20"/>
    <p:sldId id="322" r:id="rId21"/>
    <p:sldId id="323" r:id="rId22"/>
    <p:sldId id="324" r:id="rId23"/>
    <p:sldId id="325" r:id="rId24"/>
    <p:sldId id="313" r:id="rId25"/>
    <p:sldId id="315" r:id="rId26"/>
    <p:sldId id="316" r:id="rId27"/>
    <p:sldId id="317" r:id="rId28"/>
    <p:sldId id="318" r:id="rId29"/>
    <p:sldId id="319" r:id="rId30"/>
    <p:sldId id="287" r:id="rId31"/>
    <p:sldId id="290" r:id="rId32"/>
    <p:sldId id="291" r:id="rId33"/>
    <p:sldId id="292" r:id="rId34"/>
    <p:sldId id="293" r:id="rId35"/>
    <p:sldId id="295" r:id="rId36"/>
    <p:sldId id="296" r:id="rId37"/>
    <p:sldId id="304" r:id="rId38"/>
    <p:sldId id="305" r:id="rId39"/>
    <p:sldId id="310" r:id="rId40"/>
    <p:sldId id="314"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03FF1-D8AB-40D5-8AFA-5799AAE5B410}" type="datetimeFigureOut">
              <a:rPr lang="ru-RU" smtClean="0"/>
              <a:t>13.03.2021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8B4FEC-C3C3-4E50-BF09-DD3988F8038E}" type="slidenum">
              <a:rPr lang="ru-RU" smtClean="0"/>
              <a:t>‹#›</a:t>
            </a:fld>
            <a:endParaRPr lang="ru-RU"/>
          </a:p>
        </p:txBody>
      </p:sp>
    </p:spTree>
    <p:extLst>
      <p:ext uri="{BB962C8B-B14F-4D97-AF65-F5344CB8AC3E}">
        <p14:creationId xmlns:p14="http://schemas.microsoft.com/office/powerpoint/2010/main" val="3919327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35f391192_0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53396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35f391192_0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4773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35f391192_0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5307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35f391192_0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72161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35f391192_0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7761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22780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48"/>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13.03.2021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44"/>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0214627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9653976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801704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2955773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0188054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890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86"/>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64"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66175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78"/>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101"/>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214154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101"/>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78"/>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940082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1"/>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78"/>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098531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64"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751124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77"/>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99"/>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2897172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99"/>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77"/>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7902931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1"/>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77"/>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216898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64"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19678928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61"/>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84"/>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0381092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84"/>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61"/>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21567859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1"/>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61"/>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139870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64"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19818350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56"/>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78"/>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068603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78"/>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56"/>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22076249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1"/>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56"/>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40861589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63"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24966637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49"/>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72"/>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23585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72"/>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49"/>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3492116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1"/>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49"/>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5601877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51"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38685861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41"/>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64"/>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513543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64"/>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41"/>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7487884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1"/>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41"/>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40030435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877033"/>
            <a:ext cx="1299300" cy="5772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1" name="Google Shape;11;p2"/>
          <p:cNvGrpSpPr/>
          <p:nvPr/>
        </p:nvGrpSpPr>
        <p:grpSpPr>
          <a:xfrm>
            <a:off x="0" y="-9451"/>
            <a:ext cx="8661398" cy="6867451"/>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4" name="Google Shape;14;p2"/>
          <p:cNvGrpSpPr/>
          <p:nvPr/>
        </p:nvGrpSpPr>
        <p:grpSpPr>
          <a:xfrm rot="10800000" flipH="1">
            <a:off x="1" y="1454351"/>
            <a:ext cx="8847502" cy="3949300"/>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7" name="Google Shape;17;p2"/>
          <p:cNvGrpSpPr/>
          <p:nvPr/>
        </p:nvGrpSpPr>
        <p:grpSpPr>
          <a:xfrm>
            <a:off x="3677237" y="5704465"/>
            <a:ext cx="5480829" cy="577328"/>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22" name="Google Shape;22;p2"/>
          <p:cNvSpPr txBox="1">
            <a:spLocks noGrp="1"/>
          </p:cNvSpPr>
          <p:nvPr>
            <p:ph type="ctrTitle"/>
          </p:nvPr>
        </p:nvSpPr>
        <p:spPr>
          <a:xfrm>
            <a:off x="685800" y="1454333"/>
            <a:ext cx="5367900" cy="3949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33895095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grpSp>
        <p:nvGrpSpPr>
          <p:cNvPr id="62" name="Google Shape;62;p5"/>
          <p:cNvGrpSpPr/>
          <p:nvPr/>
        </p:nvGrpSpPr>
        <p:grpSpPr>
          <a:xfrm>
            <a:off x="6946842" y="5963632"/>
            <a:ext cx="2202830" cy="894393"/>
            <a:chOff x="5575242" y="4472723"/>
            <a:chExt cx="2202830" cy="670795"/>
          </a:xfrm>
        </p:grpSpPr>
        <p:sp>
          <p:nvSpPr>
            <p:cNvPr id="63" name="Google Shape;63;p5"/>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64" name="Google Shape;64;p5"/>
            <p:cNvGrpSpPr/>
            <p:nvPr/>
          </p:nvGrpSpPr>
          <p:grpSpPr>
            <a:xfrm flipH="1">
              <a:off x="5734850" y="4472723"/>
              <a:ext cx="2040837" cy="670795"/>
              <a:chOff x="1297954" y="330075"/>
              <a:chExt cx="5169293" cy="1699506"/>
            </a:xfrm>
          </p:grpSpPr>
          <p:sp>
            <p:nvSpPr>
              <p:cNvPr id="65" name="Google Shape;65;p5"/>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5"/>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5"/>
            <p:cNvGrpSpPr/>
            <p:nvPr/>
          </p:nvGrpSpPr>
          <p:grpSpPr>
            <a:xfrm flipH="1">
              <a:off x="5578209" y="4646738"/>
              <a:ext cx="2199863" cy="304563"/>
              <a:chOff x="-5827153" y="330075"/>
              <a:chExt cx="12276019" cy="1699569"/>
            </a:xfrm>
          </p:grpSpPr>
          <p:sp>
            <p:nvSpPr>
              <p:cNvPr id="68" name="Google Shape;68;p5"/>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5"/>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70" name="Google Shape;70;p5"/>
          <p:cNvGrpSpPr/>
          <p:nvPr/>
        </p:nvGrpSpPr>
        <p:grpSpPr>
          <a:xfrm>
            <a:off x="-4" y="54"/>
            <a:ext cx="7072430" cy="1769753"/>
            <a:chOff x="-4" y="40"/>
            <a:chExt cx="7072430" cy="1327315"/>
          </a:xfrm>
        </p:grpSpPr>
        <p:sp>
          <p:nvSpPr>
            <p:cNvPr id="71" name="Google Shape;71;p5"/>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72" name="Google Shape;72;p5"/>
            <p:cNvGrpSpPr/>
            <p:nvPr/>
          </p:nvGrpSpPr>
          <p:grpSpPr>
            <a:xfrm rot="10800000" flipH="1">
              <a:off x="3" y="40"/>
              <a:ext cx="6756168" cy="1327315"/>
              <a:chOff x="-2168138" y="330075"/>
              <a:chExt cx="8650663" cy="1699506"/>
            </a:xfrm>
          </p:grpSpPr>
          <p:sp>
            <p:nvSpPr>
              <p:cNvPr id="73" name="Google Shape;73;p5"/>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4" name="Google Shape;74;p5"/>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75" name="Google Shape;75;p5"/>
            <p:cNvGrpSpPr/>
            <p:nvPr/>
          </p:nvGrpSpPr>
          <p:grpSpPr>
            <a:xfrm rot="10800000" flipH="1">
              <a:off x="-4" y="381007"/>
              <a:ext cx="7072430" cy="771744"/>
              <a:chOff x="-9092084" y="330075"/>
              <a:chExt cx="15574609" cy="1699501"/>
            </a:xfrm>
          </p:grpSpPr>
          <p:sp>
            <p:nvSpPr>
              <p:cNvPr id="76" name="Google Shape;76;p5"/>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77" name="Google Shape;77;p5"/>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sp>
        <p:nvSpPr>
          <p:cNvPr id="78" name="Google Shape;78;p5"/>
          <p:cNvSpPr txBox="1">
            <a:spLocks noGrp="1"/>
          </p:cNvSpPr>
          <p:nvPr>
            <p:ph type="title"/>
          </p:nvPr>
        </p:nvSpPr>
        <p:spPr>
          <a:xfrm>
            <a:off x="814275" y="523433"/>
            <a:ext cx="5492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79" name="Google Shape;79;p5"/>
          <p:cNvSpPr txBox="1">
            <a:spLocks noGrp="1"/>
          </p:cNvSpPr>
          <p:nvPr>
            <p:ph type="body" idx="1"/>
          </p:nvPr>
        </p:nvSpPr>
        <p:spPr>
          <a:xfrm>
            <a:off x="814275" y="1769800"/>
            <a:ext cx="6132600" cy="4194000"/>
          </a:xfrm>
          <a:prstGeom prst="rect">
            <a:avLst/>
          </a:prstGeom>
        </p:spPr>
        <p:txBody>
          <a:bodyPr spcFirstLastPara="1" wrap="square" lIns="91425" tIns="91425" rIns="91425" bIns="91425" anchor="ctr" anchorCtr="0">
            <a:noAutofit/>
          </a:bodyPr>
          <a:lstStyle>
            <a:lvl1pPr marL="457200" lvl="0" indent="-381000">
              <a:spcBef>
                <a:spcPts val="600"/>
              </a:spcBef>
              <a:spcAft>
                <a:spcPts val="0"/>
              </a:spcAft>
              <a:buSzPts val="2400"/>
              <a:buChar char="▰"/>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endParaRPr/>
          </a:p>
        </p:txBody>
      </p:sp>
      <p:sp>
        <p:nvSpPr>
          <p:cNvPr id="80" name="Google Shape;80;p5"/>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7853970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grpSp>
        <p:nvGrpSpPr>
          <p:cNvPr id="125" name="Google Shape;125;p8"/>
          <p:cNvGrpSpPr/>
          <p:nvPr/>
        </p:nvGrpSpPr>
        <p:grpSpPr>
          <a:xfrm>
            <a:off x="-4" y="54"/>
            <a:ext cx="7072430" cy="1769753"/>
            <a:chOff x="-4" y="40"/>
            <a:chExt cx="7072430" cy="1327315"/>
          </a:xfrm>
        </p:grpSpPr>
        <p:sp>
          <p:nvSpPr>
            <p:cNvPr id="126" name="Google Shape;126;p8"/>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nvGrpSpPr>
            <p:cNvPr id="127" name="Google Shape;127;p8"/>
            <p:cNvGrpSpPr/>
            <p:nvPr/>
          </p:nvGrpSpPr>
          <p:grpSpPr>
            <a:xfrm rot="10800000" flipH="1">
              <a:off x="3" y="40"/>
              <a:ext cx="6756168" cy="1327315"/>
              <a:chOff x="-2168138" y="330075"/>
              <a:chExt cx="8650663" cy="1699506"/>
            </a:xfrm>
          </p:grpSpPr>
          <p:sp>
            <p:nvSpPr>
              <p:cNvPr id="128" name="Google Shape;128;p8"/>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29" name="Google Shape;129;p8"/>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nvGrpSpPr>
            <p:cNvPr id="130" name="Google Shape;130;p8"/>
            <p:cNvGrpSpPr/>
            <p:nvPr/>
          </p:nvGrpSpPr>
          <p:grpSpPr>
            <a:xfrm rot="10800000" flipH="1">
              <a:off x="-4" y="381007"/>
              <a:ext cx="7072430" cy="771744"/>
              <a:chOff x="-9092084" y="330075"/>
              <a:chExt cx="15574609" cy="1699501"/>
            </a:xfrm>
          </p:grpSpPr>
          <p:sp>
            <p:nvSpPr>
              <p:cNvPr id="131" name="Google Shape;131;p8"/>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sp>
            <p:nvSpPr>
              <p:cNvPr id="132" name="Google Shape;132;p8"/>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latin typeface="Arvo"/>
                  <a:ea typeface="Arvo"/>
                  <a:cs typeface="Arvo"/>
                  <a:sym typeface="Arvo"/>
                </a:endParaRPr>
              </a:p>
            </p:txBody>
          </p:sp>
        </p:grpSp>
      </p:grpSp>
      <p:grpSp>
        <p:nvGrpSpPr>
          <p:cNvPr id="133" name="Google Shape;133;p8"/>
          <p:cNvGrpSpPr/>
          <p:nvPr/>
        </p:nvGrpSpPr>
        <p:grpSpPr>
          <a:xfrm>
            <a:off x="6946842" y="5963632"/>
            <a:ext cx="2202830" cy="894393"/>
            <a:chOff x="5575242" y="4472723"/>
            <a:chExt cx="2202830" cy="670795"/>
          </a:xfrm>
        </p:grpSpPr>
        <p:sp>
          <p:nvSpPr>
            <p:cNvPr id="134" name="Google Shape;134;p8"/>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35" name="Google Shape;135;p8"/>
            <p:cNvGrpSpPr/>
            <p:nvPr/>
          </p:nvGrpSpPr>
          <p:grpSpPr>
            <a:xfrm flipH="1">
              <a:off x="5734850" y="4472723"/>
              <a:ext cx="2040837" cy="670795"/>
              <a:chOff x="1297954" y="330075"/>
              <a:chExt cx="5169293" cy="1699506"/>
            </a:xfrm>
          </p:grpSpPr>
          <p:sp>
            <p:nvSpPr>
              <p:cNvPr id="136" name="Google Shape;136;p8"/>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7" name="Google Shape;137;p8"/>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8" name="Google Shape;138;p8"/>
            <p:cNvGrpSpPr/>
            <p:nvPr/>
          </p:nvGrpSpPr>
          <p:grpSpPr>
            <a:xfrm flipH="1">
              <a:off x="5578209" y="4646738"/>
              <a:ext cx="2199863" cy="304563"/>
              <a:chOff x="-5827153" y="330075"/>
              <a:chExt cx="12276019" cy="1699569"/>
            </a:xfrm>
          </p:grpSpPr>
          <p:sp>
            <p:nvSpPr>
              <p:cNvPr id="139" name="Google Shape;139;p8"/>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8"/>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41" name="Google Shape;141;p8"/>
          <p:cNvSpPr txBox="1">
            <a:spLocks noGrp="1"/>
          </p:cNvSpPr>
          <p:nvPr>
            <p:ph type="title"/>
          </p:nvPr>
        </p:nvSpPr>
        <p:spPr>
          <a:xfrm>
            <a:off x="814275" y="523433"/>
            <a:ext cx="52584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42" name="Google Shape;142;p8"/>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7834406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2"/>
        <p:cNvGrpSpPr/>
        <p:nvPr/>
      </p:nvGrpSpPr>
      <p:grpSpPr>
        <a:xfrm>
          <a:off x="0" y="0"/>
          <a:ext cx="0" cy="0"/>
          <a:chOff x="0" y="0"/>
          <a:chExt cx="0" cy="0"/>
        </a:xfrm>
      </p:grpSpPr>
      <p:grpSp>
        <p:nvGrpSpPr>
          <p:cNvPr id="163" name="Google Shape;163;p10"/>
          <p:cNvGrpSpPr/>
          <p:nvPr/>
        </p:nvGrpSpPr>
        <p:grpSpPr>
          <a:xfrm rot="10800000">
            <a:off x="-8" y="-2"/>
            <a:ext cx="2202830" cy="894393"/>
            <a:chOff x="5575242" y="4472723"/>
            <a:chExt cx="2202830" cy="670795"/>
          </a:xfrm>
        </p:grpSpPr>
        <p:sp>
          <p:nvSpPr>
            <p:cNvPr id="164" name="Google Shape;164;p10"/>
            <p:cNvSpPr/>
            <p:nvPr/>
          </p:nvSpPr>
          <p:spPr>
            <a:xfrm rot="10800000">
              <a:off x="5575242" y="4948334"/>
              <a:ext cx="394200" cy="1314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65" name="Google Shape;165;p10"/>
            <p:cNvGrpSpPr/>
            <p:nvPr/>
          </p:nvGrpSpPr>
          <p:grpSpPr>
            <a:xfrm flipH="1">
              <a:off x="5734850" y="4472723"/>
              <a:ext cx="2040837" cy="670795"/>
              <a:chOff x="1297954" y="330075"/>
              <a:chExt cx="5169293" cy="1699506"/>
            </a:xfrm>
          </p:grpSpPr>
          <p:sp>
            <p:nvSpPr>
              <p:cNvPr id="166" name="Google Shape;166;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7" name="Google Shape;167;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8" name="Google Shape;168;p10"/>
            <p:cNvGrpSpPr/>
            <p:nvPr/>
          </p:nvGrpSpPr>
          <p:grpSpPr>
            <a:xfrm flipH="1">
              <a:off x="5578209" y="4646738"/>
              <a:ext cx="2199863" cy="304563"/>
              <a:chOff x="-5827153" y="330075"/>
              <a:chExt cx="12276019" cy="1699569"/>
            </a:xfrm>
          </p:grpSpPr>
          <p:sp>
            <p:nvSpPr>
              <p:cNvPr id="169" name="Google Shape;169;p10"/>
              <p:cNvSpPr/>
              <p:nvPr/>
            </p:nvSpPr>
            <p:spPr>
              <a:xfrm>
                <a:off x="-5827153" y="330144"/>
                <a:ext cx="10612200" cy="1699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10"/>
              <p:cNvSpPr/>
              <p:nvPr/>
            </p:nvSpPr>
            <p:spPr>
              <a:xfrm>
                <a:off x="4749366"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grpSp>
        <p:nvGrpSpPr>
          <p:cNvPr id="171" name="Google Shape;171;p10"/>
          <p:cNvGrpSpPr/>
          <p:nvPr/>
        </p:nvGrpSpPr>
        <p:grpSpPr>
          <a:xfrm>
            <a:off x="6946842" y="5963632"/>
            <a:ext cx="2202830" cy="894393"/>
            <a:chOff x="5575242" y="4472723"/>
            <a:chExt cx="2202830" cy="670795"/>
          </a:xfrm>
        </p:grpSpPr>
        <p:sp>
          <p:nvSpPr>
            <p:cNvPr id="172" name="Google Shape;172;p10"/>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nvGrpSpPr>
            <p:cNvPr id="173" name="Google Shape;173;p10"/>
            <p:cNvGrpSpPr/>
            <p:nvPr/>
          </p:nvGrpSpPr>
          <p:grpSpPr>
            <a:xfrm flipH="1">
              <a:off x="5734850" y="4472723"/>
              <a:ext cx="2040837" cy="670795"/>
              <a:chOff x="1297954" y="330075"/>
              <a:chExt cx="5169293" cy="1699506"/>
            </a:xfrm>
          </p:grpSpPr>
          <p:sp>
            <p:nvSpPr>
              <p:cNvPr id="174" name="Google Shape;174;p10"/>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10"/>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6" name="Google Shape;176;p10"/>
            <p:cNvGrpSpPr/>
            <p:nvPr/>
          </p:nvGrpSpPr>
          <p:grpSpPr>
            <a:xfrm flipH="1">
              <a:off x="5578209" y="4646738"/>
              <a:ext cx="2199863" cy="304563"/>
              <a:chOff x="-5827153" y="330075"/>
              <a:chExt cx="12276019" cy="1699569"/>
            </a:xfrm>
          </p:grpSpPr>
          <p:sp>
            <p:nvSpPr>
              <p:cNvPr id="177" name="Google Shape;177;p10"/>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8" name="Google Shape;178;p10"/>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9" name="Google Shape;179;p10"/>
          <p:cNvSpPr txBox="1">
            <a:spLocks noGrp="1"/>
          </p:cNvSpPr>
          <p:nvPr>
            <p:ph type="sldNum" idx="12"/>
          </p:nvPr>
        </p:nvSpPr>
        <p:spPr>
          <a:xfrm>
            <a:off x="7618000" y="6182000"/>
            <a:ext cx="14874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43663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840814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95374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133460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631863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54077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396288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9357165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718897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01348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7502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1"/>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33"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444297"/>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33" y="1444297"/>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180948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121631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850707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400581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527477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836907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435769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728059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1740305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7500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020996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4119826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018054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764976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2552797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6730430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1298643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4007192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371118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164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48415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08564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6511265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1322660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9379920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3525642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593645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3425230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5683645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05117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3"/>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5B106E36-FD25-4E2D-B0AA-010F637433A0}" type="datetimeFigureOut">
              <a:rPr lang="ru-RU" smtClean="0"/>
              <a:pPr/>
              <a:t>13.03.2021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026057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6247150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8311852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2532991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0557054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054004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1844939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1800413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5786403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61819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13.03.2021</a:t>
            </a:fld>
            <a:endParaRPr lang="ru-RU"/>
          </a:p>
        </p:txBody>
      </p:sp>
      <p:sp>
        <p:nvSpPr>
          <p:cNvPr id="6" name="Нижний колонтитул 5"/>
          <p:cNvSpPr>
            <a:spLocks noGrp="1"/>
          </p:cNvSpPr>
          <p:nvPr>
            <p:ph type="ftr" sz="quarter" idx="11"/>
          </p:nvPr>
        </p:nvSpPr>
        <p:spPr>
          <a:xfrm>
            <a:off x="4380083"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716439" y="5002039"/>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5"/>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85"/>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5470066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9609066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1046663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9481032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4700714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2966639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6062900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3662321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5562298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4484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10.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69.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11.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12.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91.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theme" Target="../theme/theme13.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02.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theme" Target="../theme/theme14.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theme" Target="../theme/theme3.xml"/><Relationship Id="rId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theme" Target="../theme/theme4.xml"/><Relationship Id="rId4"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5.xml"/><Relationship Id="rId4" Type="http://schemas.openxmlformats.org/officeDocument/2006/relationships/slideLayout" Target="../slideLayouts/slideLayout27.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6.xml"/><Relationship Id="rId4" Type="http://schemas.openxmlformats.org/officeDocument/2006/relationships/slideLayout" Target="../slideLayouts/slideLayout31.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5" Type="http://schemas.openxmlformats.org/officeDocument/2006/relationships/theme" Target="../theme/theme7.xml"/><Relationship Id="rId4" Type="http://schemas.openxmlformats.org/officeDocument/2006/relationships/slideLayout" Target="../slideLayouts/slideLayout3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5" Type="http://schemas.openxmlformats.org/officeDocument/2006/relationships/theme" Target="../theme/theme8.xml"/><Relationship Id="rId4" Type="http://schemas.openxmlformats.org/officeDocument/2006/relationships/slideLayout" Target="../slideLayouts/slideLayout3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9.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9" y="5002039"/>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5"/>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85"/>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9"/>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13.03.2021</a:t>
            </a:fld>
            <a:endParaRPr lang="ru-RU"/>
          </a:p>
        </p:txBody>
      </p:sp>
      <p:sp>
        <p:nvSpPr>
          <p:cNvPr id="22" name="Нижний колонтитул 21"/>
          <p:cNvSpPr>
            <a:spLocks noGrp="1"/>
          </p:cNvSpPr>
          <p:nvPr>
            <p:ph type="ftr" sz="quarter" idx="3"/>
          </p:nvPr>
        </p:nvSpPr>
        <p:spPr>
          <a:xfrm>
            <a:off x="4380083"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8410691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1937126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79909241"/>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28221049"/>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38836535"/>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2250403151"/>
      </p:ext>
    </p:extLst>
  </p:cSld>
  <p:clrMap bg1="lt1" tx1="dk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1327196997"/>
      </p:ext>
    </p:extLst>
  </p:cSld>
  <p:clrMap bg1="lt1" tx1="dk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2363430614"/>
      </p:ext>
    </p:extLst>
  </p:cSld>
  <p:clrMap bg1="lt1" tx1="dk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2349305060"/>
      </p:ext>
    </p:extLst>
  </p:cSld>
  <p:clrMap bg1="lt1" tx1="dk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293626890"/>
      </p:ext>
    </p:extLst>
  </p:cSld>
  <p:clrMap bg1="lt1" tx1="dk1" bg2="dk2" tx2="lt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2710718250"/>
      </p:ext>
    </p:extLst>
  </p:cSld>
  <p:clrMap bg1="lt1" tx1="dk1" bg2="dk2"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523433"/>
            <a:ext cx="5258400" cy="1021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769800"/>
            <a:ext cx="6132600" cy="41940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6182000"/>
            <a:ext cx="1487400" cy="4208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a:buClr>
                <a:srgbClr val="000000"/>
              </a:buClr>
              <a:buFont typeface="Arial"/>
              <a:buNone/>
            </a:pPr>
            <a:fld id="{00000000-1234-1234-1234-123412341234}" type="slidenum">
              <a:rPr lang="en" kern="0">
                <a:solidFill>
                  <a:srgbClr val="FFFFFF"/>
                </a:solidFill>
              </a:rPr>
              <a:pPr>
                <a:buClr>
                  <a:srgbClr val="000000"/>
                </a:buClr>
                <a:buFont typeface="Arial"/>
                <a:buNone/>
              </a:pPr>
              <a:t>‹#›</a:t>
            </a:fld>
            <a:endParaRPr kern="0">
              <a:solidFill>
                <a:srgbClr val="FFFFFF"/>
              </a:solidFill>
            </a:endParaRPr>
          </a:p>
        </p:txBody>
      </p:sp>
    </p:spTree>
    <p:extLst>
      <p:ext uri="{BB962C8B-B14F-4D97-AF65-F5344CB8AC3E}">
        <p14:creationId xmlns:p14="http://schemas.microsoft.com/office/powerpoint/2010/main" val="2714794841"/>
      </p:ext>
    </p:extLst>
  </p:cSld>
  <p:clrMap bg1="lt1" tx1="dk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B4CF-AA82-4938-A165-69DFD9858AA8}" type="datetimeFigureOut">
              <a:rPr lang="ru-RU" smtClean="0">
                <a:solidFill>
                  <a:prstClr val="black">
                    <a:tint val="75000"/>
                  </a:prstClr>
                </a:solidFill>
              </a:rPr>
              <a:pPr/>
              <a:t>13.03.2021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19E33-850C-447A-A0C0-9CB371F9120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661391559"/>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846640" cy="4320480"/>
          </a:xfrm>
        </p:spPr>
        <p:txBody>
          <a:bodyPr>
            <a:normAutofit/>
          </a:bodyPr>
          <a:lstStyle/>
          <a:p>
            <a:r>
              <a:rPr lang="ru-RU" dirty="0" smtClean="0"/>
              <a:t>Родительское собрание</a:t>
            </a:r>
            <a:r>
              <a:rPr lang="ru-RU" dirty="0"/>
              <a:t/>
            </a:r>
            <a:br>
              <a:rPr lang="ru-RU" dirty="0"/>
            </a:br>
            <a:r>
              <a:rPr lang="ru-RU" sz="2700" dirty="0">
                <a:effectLst/>
              </a:rPr>
              <a:t> Типовые правила проведения текущего контроля успеваемости, промежуточной и итоговой аттестации обучающихся для организаций среднего, технического и профессионального, </a:t>
            </a:r>
            <a:r>
              <a:rPr lang="ru-RU" sz="2700" dirty="0" err="1">
                <a:effectLst/>
              </a:rPr>
              <a:t>послесреднего</a:t>
            </a:r>
            <a:r>
              <a:rPr lang="ru-RU" sz="2700" dirty="0">
                <a:effectLst/>
              </a:rPr>
              <a:t> образования</a:t>
            </a:r>
            <a:br>
              <a:rPr lang="ru-RU" sz="2700" dirty="0">
                <a:effectLst/>
              </a:rPr>
            </a:br>
            <a:r>
              <a:rPr lang="ru-RU" sz="2700" dirty="0">
                <a:effectLst/>
              </a:rPr>
              <a:t/>
            </a:r>
            <a:br>
              <a:rPr lang="ru-RU" sz="2700" dirty="0">
                <a:effectLst/>
              </a:rPr>
            </a:br>
            <a:r>
              <a:rPr lang="ru-RU" sz="1200" dirty="0">
                <a:effectLst/>
              </a:rPr>
              <a:t>подпункт 19 статьи 5  Закона Республики Казахстан от 27 июля 2007 года "Об образовании"</a:t>
            </a:r>
            <a:br>
              <a:rPr lang="ru-RU" sz="1200" dirty="0">
                <a:effectLst/>
              </a:rPr>
            </a:br>
            <a:r>
              <a:rPr lang="ru-RU" sz="1200" dirty="0"/>
              <a:t/>
            </a:r>
            <a:br>
              <a:rPr lang="ru-RU" sz="1200" dirty="0"/>
            </a:br>
            <a:endParaRPr lang="ru-RU"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rmAutofit/>
          </a:bodyPr>
          <a:lstStyle/>
          <a:p>
            <a:r>
              <a:rPr lang="en-US" sz="2400" b="1" dirty="0" smtClean="0"/>
              <a:t>Description of paper</a:t>
            </a:r>
            <a:r>
              <a:rPr lang="ru-RU" sz="2400" dirty="0" smtClean="0"/>
              <a:t/>
            </a:r>
            <a:br>
              <a:rPr lang="ru-RU" sz="2400" dirty="0" smtClean="0"/>
            </a:br>
            <a:r>
              <a:rPr lang="en-US" sz="2400" b="1" dirty="0" smtClean="0"/>
              <a:t>SUBJECT</a:t>
            </a:r>
            <a:r>
              <a:rPr lang="kk-KZ" sz="2400" b="1" dirty="0" smtClean="0"/>
              <a:t> «</a:t>
            </a:r>
            <a:r>
              <a:rPr lang="en-US" sz="2400" b="1" dirty="0" smtClean="0"/>
              <a:t>ENGLISH</a:t>
            </a:r>
            <a:r>
              <a:rPr lang="kk-KZ" sz="2400" b="1" dirty="0" smtClean="0"/>
              <a:t>»</a:t>
            </a:r>
            <a:endParaRPr lang="ru-RU" sz="2400" dirty="0"/>
          </a:p>
        </p:txBody>
      </p:sp>
      <p:graphicFrame>
        <p:nvGraphicFramePr>
          <p:cNvPr id="4" name="Содержимое 3"/>
          <p:cNvGraphicFramePr>
            <a:graphicFrameLocks noGrp="1"/>
          </p:cNvGraphicFramePr>
          <p:nvPr>
            <p:ph idx="1"/>
          </p:nvPr>
        </p:nvGraphicFramePr>
        <p:xfrm>
          <a:off x="357158" y="1071546"/>
          <a:ext cx="8501122" cy="4213134"/>
        </p:xfrm>
        <a:graphic>
          <a:graphicData uri="http://schemas.openxmlformats.org/drawingml/2006/table">
            <a:tbl>
              <a:tblPr/>
              <a:tblGrid>
                <a:gridCol w="4078607"/>
                <a:gridCol w="4422515"/>
              </a:tblGrid>
              <a:tr h="173153">
                <a:tc>
                  <a:txBody>
                    <a:bodyPr/>
                    <a:lstStyle/>
                    <a:p>
                      <a:pPr>
                        <a:lnSpc>
                          <a:spcPct val="115000"/>
                        </a:lnSpc>
                        <a:spcAft>
                          <a:spcPts val="1000"/>
                        </a:spcAft>
                        <a:tabLst>
                          <a:tab pos="450215" algn="l"/>
                        </a:tabLst>
                      </a:pPr>
                      <a:r>
                        <a:rPr lang="en-US" sz="1400" b="1" dirty="0">
                          <a:latin typeface="Times New Roman"/>
                          <a:ea typeface="Calibri"/>
                          <a:cs typeface="Arial"/>
                        </a:rPr>
                        <a:t>Duration </a:t>
                      </a:r>
                      <a:endParaRPr lang="ru-RU" sz="1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450215" algn="l"/>
                        </a:tabLst>
                      </a:pPr>
                      <a:r>
                        <a:rPr lang="ru-RU" sz="1400" b="1">
                          <a:latin typeface="Times New Roman"/>
                          <a:ea typeface="Calibri"/>
                          <a:cs typeface="Arial"/>
                        </a:rPr>
                        <a:t> 2 </a:t>
                      </a:r>
                      <a:r>
                        <a:rPr lang="en-US" sz="1400" b="1">
                          <a:latin typeface="Times New Roman"/>
                          <a:ea typeface="Calibri"/>
                          <a:cs typeface="Arial"/>
                        </a:rPr>
                        <a:t>hours </a:t>
                      </a:r>
                      <a:r>
                        <a:rPr lang="kk-KZ" sz="1400" b="1">
                          <a:latin typeface="Times New Roman"/>
                          <a:ea typeface="Calibri"/>
                          <a:cs typeface="Arial"/>
                        </a:rPr>
                        <a:t>(astronomical)</a:t>
                      </a:r>
                      <a:endParaRPr lang="ru-RU" sz="14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3061">
                <a:tc gridSpan="2">
                  <a:txBody>
                    <a:bodyPr/>
                    <a:lstStyle/>
                    <a:p>
                      <a:pPr algn="just">
                        <a:lnSpc>
                          <a:spcPct val="115000"/>
                        </a:lnSpc>
                        <a:spcBef>
                          <a:spcPts val="1200"/>
                        </a:spcBef>
                        <a:spcAft>
                          <a:spcPts val="1000"/>
                        </a:spcAft>
                      </a:pPr>
                      <a:r>
                        <a:rPr lang="en-US" sz="1400" dirty="0">
                          <a:latin typeface="Times New Roman"/>
                          <a:ea typeface="Calibri"/>
                          <a:cs typeface="Arial"/>
                        </a:rPr>
                        <a:t>The paper consists of three tasks of 18 questions based on a text of a range of styles and genres within the framework of familiar topics. The volume of the text is 270-320 words. </a:t>
                      </a:r>
                      <a:endParaRPr lang="ru-RU" sz="1400" dirty="0">
                        <a:latin typeface="Calibri"/>
                        <a:ea typeface="Calibri"/>
                        <a:cs typeface="Arial"/>
                      </a:endParaRPr>
                    </a:p>
                    <a:p>
                      <a:pPr algn="just">
                        <a:lnSpc>
                          <a:spcPct val="115000"/>
                        </a:lnSpc>
                        <a:spcAft>
                          <a:spcPts val="1000"/>
                        </a:spcAft>
                      </a:pPr>
                      <a:r>
                        <a:rPr lang="en-US" sz="1400" spc="-20" dirty="0">
                          <a:latin typeface="Times New Roman"/>
                          <a:ea typeface="Calibri"/>
                          <a:cs typeface="Arial"/>
                        </a:rPr>
                        <a:t>The paper assesses learners’ ability to work with texts, find appropriate information, </a:t>
                      </a:r>
                      <a:r>
                        <a:rPr lang="en-US" sz="1400" spc="-20" dirty="0" err="1">
                          <a:latin typeface="Times New Roman"/>
                          <a:ea typeface="Calibri"/>
                          <a:cs typeface="Arial"/>
                        </a:rPr>
                        <a:t>analyse</a:t>
                      </a:r>
                      <a:r>
                        <a:rPr lang="en-US" sz="1400" spc="-20" dirty="0">
                          <a:latin typeface="Times New Roman"/>
                          <a:ea typeface="Calibri"/>
                          <a:cs typeface="Arial"/>
                        </a:rPr>
                        <a:t> and answer questions using the information from the texts read.  </a:t>
                      </a:r>
                      <a:endParaRPr lang="ru-RU" sz="1400" dirty="0">
                        <a:latin typeface="Calibri"/>
                        <a:ea typeface="Calibri"/>
                        <a:cs typeface="Arial"/>
                      </a:endParaRPr>
                    </a:p>
                    <a:p>
                      <a:pPr algn="just">
                        <a:lnSpc>
                          <a:spcPct val="115000"/>
                        </a:lnSpc>
                        <a:spcAft>
                          <a:spcPts val="1000"/>
                        </a:spcAft>
                      </a:pPr>
                      <a:r>
                        <a:rPr lang="en-US" sz="1400" dirty="0">
                          <a:latin typeface="Times New Roman"/>
                          <a:ea typeface="Calibri"/>
                          <a:cs typeface="Arial"/>
                        </a:rPr>
                        <a:t>Learners read a text and perform tasks of following types:</a:t>
                      </a:r>
                      <a:endParaRPr lang="ru-RU" sz="1400" dirty="0">
                        <a:latin typeface="Calibri"/>
                        <a:ea typeface="Calibri"/>
                        <a:cs typeface="Arial"/>
                      </a:endParaRPr>
                    </a:p>
                    <a:p>
                      <a:pPr algn="just">
                        <a:lnSpc>
                          <a:spcPct val="115000"/>
                        </a:lnSpc>
                        <a:spcAft>
                          <a:spcPts val="1000"/>
                        </a:spcAft>
                      </a:pPr>
                      <a:r>
                        <a:rPr lang="en-US" sz="1400" dirty="0">
                          <a:latin typeface="Times New Roman"/>
                          <a:ea typeface="Calibri"/>
                          <a:cs typeface="Arial"/>
                        </a:rPr>
                        <a:t>Task A consists of 5 questions where l</a:t>
                      </a:r>
                      <a:r>
                        <a:rPr lang="en-US" sz="1400" dirty="0">
                          <a:latin typeface="Times New Roman"/>
                          <a:ea typeface="Arial"/>
                          <a:cs typeface="Arial"/>
                        </a:rPr>
                        <a:t>earners are expected to understand the meaning and usage of particular words / phrases in context.</a:t>
                      </a:r>
                      <a:endParaRPr lang="ru-RU" sz="1400" dirty="0">
                        <a:latin typeface="Calibri"/>
                        <a:ea typeface="Calibri"/>
                        <a:cs typeface="Arial"/>
                      </a:endParaRPr>
                    </a:p>
                    <a:p>
                      <a:pPr algn="just">
                        <a:lnSpc>
                          <a:spcPct val="115000"/>
                        </a:lnSpc>
                        <a:spcAft>
                          <a:spcPts val="1000"/>
                        </a:spcAft>
                      </a:pPr>
                      <a:r>
                        <a:rPr lang="en-US" sz="1400" dirty="0">
                          <a:latin typeface="Times New Roman"/>
                          <a:ea typeface="Calibri"/>
                          <a:cs typeface="Arial"/>
                        </a:rPr>
                        <a:t>Task B consists of 10 questions where l</a:t>
                      </a:r>
                      <a:r>
                        <a:rPr lang="en-US" sz="1400" dirty="0">
                          <a:latin typeface="Times New Roman"/>
                          <a:ea typeface="Arial"/>
                          <a:cs typeface="Arial"/>
                        </a:rPr>
                        <a:t>earners are expected to paraphrase them using the words/phrases given.</a:t>
                      </a:r>
                      <a:endParaRPr lang="ru-RU" sz="1400" dirty="0">
                        <a:latin typeface="Calibri"/>
                        <a:ea typeface="Calibri"/>
                        <a:cs typeface="Arial"/>
                      </a:endParaRPr>
                    </a:p>
                    <a:p>
                      <a:pPr algn="just">
                        <a:lnSpc>
                          <a:spcPct val="115000"/>
                        </a:lnSpc>
                        <a:spcAft>
                          <a:spcPts val="1000"/>
                        </a:spcAft>
                      </a:pPr>
                      <a:r>
                        <a:rPr lang="en-US" sz="1400" dirty="0">
                          <a:latin typeface="Times New Roman"/>
                          <a:ea typeface="Calibri"/>
                          <a:cs typeface="Arial"/>
                        </a:rPr>
                        <a:t>Task C consists of 3 questions, </a:t>
                      </a:r>
                      <a:r>
                        <a:rPr lang="en-US" sz="1400" dirty="0">
                          <a:latin typeface="Times New Roman"/>
                          <a:ea typeface="Arial"/>
                          <a:cs typeface="Arial"/>
                        </a:rPr>
                        <a:t>one is closed-ended and two are open-ended questions where learners are expected to demonstrate reading comprehension. </a:t>
                      </a:r>
                      <a:endParaRPr lang="ru-RU" sz="1400" dirty="0">
                        <a:latin typeface="Calibri"/>
                        <a:ea typeface="Calibri"/>
                        <a:cs typeface="Arial"/>
                      </a:endParaRPr>
                    </a:p>
                    <a:p>
                      <a:pPr algn="just">
                        <a:lnSpc>
                          <a:spcPct val="115000"/>
                        </a:lnSpc>
                        <a:spcAft>
                          <a:spcPts val="1000"/>
                        </a:spcAft>
                        <a:tabLst>
                          <a:tab pos="450215" algn="l"/>
                        </a:tabLst>
                      </a:pPr>
                      <a:r>
                        <a:rPr lang="en-US" sz="1400" dirty="0">
                          <a:latin typeface="Times New Roman"/>
                          <a:ea typeface="Calibri"/>
                          <a:cs typeface="Arial"/>
                        </a:rPr>
                        <a:t>Dictionaries may not be used at the examination.</a:t>
                      </a:r>
                      <a:endParaRPr lang="ru-RU"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54709">
                <a:tc>
                  <a:txBody>
                    <a:bodyPr/>
                    <a:lstStyle/>
                    <a:p>
                      <a:pPr>
                        <a:lnSpc>
                          <a:spcPct val="115000"/>
                        </a:lnSpc>
                        <a:spcAft>
                          <a:spcPts val="1000"/>
                        </a:spcAft>
                        <a:tabLst>
                          <a:tab pos="450215" algn="l"/>
                        </a:tabLst>
                      </a:pPr>
                      <a:r>
                        <a:rPr lang="en-US" sz="1400" b="1">
                          <a:latin typeface="Times New Roman"/>
                          <a:ea typeface="Calibri"/>
                          <a:cs typeface="Arial"/>
                        </a:rPr>
                        <a:t>Maximum mark</a:t>
                      </a:r>
                      <a:endParaRPr lang="ru-RU" sz="14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450215" algn="l"/>
                        </a:tabLst>
                      </a:pPr>
                      <a:r>
                        <a:rPr lang="en-US" sz="1400" b="1" dirty="0">
                          <a:latin typeface="Times New Roman"/>
                          <a:ea typeface="Calibri"/>
                          <a:cs typeface="Arial"/>
                        </a:rPr>
                        <a:t>2</a:t>
                      </a:r>
                      <a:r>
                        <a:rPr lang="ru-RU" sz="1400" b="1" dirty="0">
                          <a:latin typeface="Times New Roman"/>
                          <a:ea typeface="Calibri"/>
                          <a:cs typeface="Arial"/>
                        </a:rPr>
                        <a:t>0 </a:t>
                      </a:r>
                      <a:endParaRPr lang="ru-RU" sz="1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428596" y="5429264"/>
            <a:ext cx="8429684" cy="1200329"/>
          </a:xfrm>
          <a:prstGeom prst="rect">
            <a:avLst/>
          </a:prstGeom>
        </p:spPr>
        <p:txBody>
          <a:bodyPr wrap="square">
            <a:spAutoFit/>
          </a:bodyPr>
          <a:lstStyle/>
          <a:p>
            <a:r>
              <a:rPr lang="ru-RU" dirty="0" smtClean="0">
                <a:solidFill>
                  <a:prstClr val="black"/>
                </a:solidFill>
                <a:latin typeface="Times New Roman" pitchFamily="18" charset="0"/>
                <a:cs typeface="Times New Roman" pitchFamily="18" charset="0"/>
              </a:rPr>
              <a:t>Структура экзаменационной работы предполагает работу с текстом (180-200 слов):</a:t>
            </a:r>
          </a:p>
          <a:p>
            <a:r>
              <a:rPr lang="ru-RU" dirty="0" smtClean="0">
                <a:solidFill>
                  <a:prstClr val="black"/>
                </a:solidFill>
                <a:latin typeface="Times New Roman" pitchFamily="18" charset="0"/>
                <a:cs typeface="Times New Roman" pitchFamily="18" charset="0"/>
              </a:rPr>
              <a:t>• 5 заданий на лексический подбор;</a:t>
            </a:r>
          </a:p>
          <a:p>
            <a:r>
              <a:rPr lang="ru-RU" dirty="0" smtClean="0">
                <a:solidFill>
                  <a:prstClr val="black"/>
                </a:solidFill>
                <a:latin typeface="Times New Roman" pitchFamily="18" charset="0"/>
                <a:cs typeface="Times New Roman" pitchFamily="18" charset="0"/>
              </a:rPr>
              <a:t>• 10 заданий на перефразирование;</a:t>
            </a:r>
          </a:p>
          <a:p>
            <a:r>
              <a:rPr lang="ru-RU" dirty="0" smtClean="0">
                <a:solidFill>
                  <a:prstClr val="black"/>
                </a:solidFill>
                <a:latin typeface="Times New Roman" pitchFamily="18" charset="0"/>
                <a:cs typeface="Times New Roman" pitchFamily="18" charset="0"/>
              </a:rPr>
              <a:t>• 3 задания, требующих кратких и развернутых ответов.</a:t>
            </a:r>
            <a:endParaRPr lang="ru-RU"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2538073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Century Gothic" pitchFamily="34" charset="0"/>
              </a:rPr>
              <a:t>Порядок проведения итоговой аттестации </a:t>
            </a:r>
            <a:r>
              <a:rPr lang="ru-RU" dirty="0" smtClean="0">
                <a:latin typeface="Century Gothic" pitchFamily="34" charset="0"/>
              </a:rPr>
              <a:t>обучающихся</a:t>
            </a:r>
            <a:endParaRPr lang="ru-RU" dirty="0">
              <a:latin typeface="Century Gothic" pitchFamily="34" charset="0"/>
            </a:endParaRPr>
          </a:p>
        </p:txBody>
      </p:sp>
      <p:sp>
        <p:nvSpPr>
          <p:cNvPr id="4" name="Номер слайда 3"/>
          <p:cNvSpPr>
            <a:spLocks noGrp="1"/>
          </p:cNvSpPr>
          <p:nvPr>
            <p:ph type="sldNum" idx="12"/>
          </p:nvPr>
        </p:nvSpPr>
        <p:spPr/>
        <p:txBody>
          <a:bodyPr/>
          <a:lstStyle/>
          <a:p>
            <a:fld id="{00000000-1234-1234-1234-123412341234}" type="slidenum">
              <a:rPr lang="en" smtClean="0">
                <a:solidFill>
                  <a:srgbClr val="FFFFFF"/>
                </a:solidFill>
              </a:rPr>
              <a:pPr/>
              <a:t>11</a:t>
            </a:fld>
            <a:endParaRPr lang="en">
              <a:solidFill>
                <a:srgbClr val="FFFFFF"/>
              </a:solidFill>
            </a:endParaRPr>
          </a:p>
        </p:txBody>
      </p:sp>
      <p:graphicFrame>
        <p:nvGraphicFramePr>
          <p:cNvPr id="7" name="Таблица 6"/>
          <p:cNvGraphicFramePr>
            <a:graphicFrameLocks noGrp="1"/>
          </p:cNvGraphicFramePr>
          <p:nvPr>
            <p:extLst>
              <p:ext uri="{D42A27DB-BD31-4B8C-83A1-F6EECF244321}">
                <p14:modId xmlns:p14="http://schemas.microsoft.com/office/powerpoint/2010/main" val="1815087189"/>
              </p:ext>
            </p:extLst>
          </p:nvPr>
        </p:nvGraphicFramePr>
        <p:xfrm>
          <a:off x="251593" y="1796821"/>
          <a:ext cx="8352929" cy="4859467"/>
        </p:xfrm>
        <a:graphic>
          <a:graphicData uri="http://schemas.openxmlformats.org/drawingml/2006/table">
            <a:tbl>
              <a:tblPr firstRow="1" firstCol="1" bandRow="1"/>
              <a:tblGrid>
                <a:gridCol w="589094"/>
                <a:gridCol w="4577486"/>
                <a:gridCol w="1732375"/>
                <a:gridCol w="1453974"/>
              </a:tblGrid>
              <a:tr h="501587">
                <a:tc>
                  <a:txBody>
                    <a:bodyPr/>
                    <a:lstStyle/>
                    <a:p>
                      <a:pPr algn="ctr">
                        <a:lnSpc>
                          <a:spcPct val="115000"/>
                        </a:lnSpc>
                        <a:spcAft>
                          <a:spcPts val="0"/>
                        </a:spcAft>
                      </a:pPr>
                      <a:r>
                        <a:rPr lang="ru-RU" sz="1500" b="1" dirty="0">
                          <a:effectLst/>
                          <a:latin typeface="Century Gothic" pitchFamily="34" charset="0"/>
                        </a:rPr>
                        <a:t>№</a:t>
                      </a:r>
                      <a:endParaRPr lang="ru-RU" sz="1300" b="1"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b="1" dirty="0">
                          <a:effectLst/>
                          <a:latin typeface="Century Gothic" pitchFamily="34" charset="0"/>
                        </a:rPr>
                        <a:t>Предметы</a:t>
                      </a:r>
                      <a:endParaRPr lang="ru-RU" sz="1300" b="1"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b="1" dirty="0">
                          <a:effectLst/>
                          <a:latin typeface="Century Gothic" pitchFamily="34" charset="0"/>
                        </a:rPr>
                        <a:t>Форма экзамена</a:t>
                      </a:r>
                      <a:endParaRPr lang="ru-RU" sz="1300" b="1"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b="1" dirty="0">
                          <a:effectLst/>
                          <a:latin typeface="Century Gothic" pitchFamily="34" charset="0"/>
                        </a:rPr>
                        <a:t>Время</a:t>
                      </a:r>
                      <a:endParaRPr lang="ru-RU" sz="1300" b="1"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r>
              <a:tr h="257048">
                <a:tc gridSpan="4">
                  <a:txBody>
                    <a:bodyPr/>
                    <a:lstStyle/>
                    <a:p>
                      <a:pPr algn="ctr">
                        <a:lnSpc>
                          <a:spcPct val="115000"/>
                        </a:lnSpc>
                        <a:spcAft>
                          <a:spcPts val="0"/>
                        </a:spcAft>
                      </a:pPr>
                      <a:r>
                        <a:rPr lang="ru-RU" sz="1500" b="1" dirty="0">
                          <a:effectLst/>
                          <a:latin typeface="Century Gothic" pitchFamily="34" charset="0"/>
                        </a:rPr>
                        <a:t>Обязательный</a:t>
                      </a:r>
                      <a:endParaRPr lang="ru-RU" sz="1300" b="1"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502349">
                <a:tc>
                  <a:txBody>
                    <a:bodyPr/>
                    <a:lstStyle/>
                    <a:p>
                      <a:pPr>
                        <a:lnSpc>
                          <a:spcPct val="115000"/>
                        </a:lnSpc>
                        <a:spcAft>
                          <a:spcPts val="0"/>
                        </a:spcAft>
                      </a:pPr>
                      <a:r>
                        <a:rPr lang="ru-RU" sz="1500" dirty="0">
                          <a:effectLst/>
                          <a:latin typeface="Century Gothic" pitchFamily="34" charset="0"/>
                        </a:rPr>
                        <a:t>1</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nSpc>
                          <a:spcPct val="115000"/>
                        </a:lnSpc>
                        <a:spcAft>
                          <a:spcPts val="0"/>
                        </a:spcAft>
                      </a:pPr>
                      <a:r>
                        <a:rPr lang="ru-RU" sz="1500" dirty="0">
                          <a:effectLst/>
                          <a:latin typeface="Century Gothic" pitchFamily="34" charset="0"/>
                        </a:rPr>
                        <a:t>Родной язык (язык обучения)</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письменный (эссе)</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3 часа</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r>
              <a:tr h="765239">
                <a:tc>
                  <a:txBody>
                    <a:bodyPr/>
                    <a:lstStyle/>
                    <a:p>
                      <a:pPr>
                        <a:lnSpc>
                          <a:spcPct val="115000"/>
                        </a:lnSpc>
                        <a:spcAft>
                          <a:spcPts val="0"/>
                        </a:spcAft>
                      </a:pPr>
                      <a:r>
                        <a:rPr lang="ru-RU" sz="1500" dirty="0">
                          <a:effectLst/>
                          <a:latin typeface="Century Gothic" pitchFamily="34" charset="0"/>
                        </a:rPr>
                        <a:t>2</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nSpc>
                          <a:spcPct val="115000"/>
                        </a:lnSpc>
                        <a:spcAft>
                          <a:spcPts val="0"/>
                        </a:spcAft>
                      </a:pPr>
                      <a:r>
                        <a:rPr lang="ru-RU" sz="1500" dirty="0">
                          <a:effectLst/>
                          <a:latin typeface="Century Gothic" pitchFamily="34" charset="0"/>
                        </a:rPr>
                        <a:t>Алгебра и начала анализа</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письменный (контрольная работа)</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 5 часов</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r>
              <a:tr h="257048">
                <a:tc>
                  <a:txBody>
                    <a:bodyPr/>
                    <a:lstStyle/>
                    <a:p>
                      <a:pPr>
                        <a:lnSpc>
                          <a:spcPct val="115000"/>
                        </a:lnSpc>
                        <a:spcAft>
                          <a:spcPts val="0"/>
                        </a:spcAft>
                      </a:pPr>
                      <a:r>
                        <a:rPr lang="ru-RU" sz="1500" dirty="0">
                          <a:effectLst/>
                          <a:latin typeface="Century Gothic" pitchFamily="34" charset="0"/>
                        </a:rPr>
                        <a:t>3</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nSpc>
                          <a:spcPct val="115000"/>
                        </a:lnSpc>
                        <a:spcAft>
                          <a:spcPts val="0"/>
                        </a:spcAft>
                      </a:pPr>
                      <a:r>
                        <a:rPr lang="ru-RU" sz="1500">
                          <a:effectLst/>
                          <a:latin typeface="Century Gothic" pitchFamily="34" charset="0"/>
                        </a:rPr>
                        <a:t>История Казахстана</a:t>
                      </a:r>
                      <a:endParaRPr lang="ru-RU" sz="130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тестирование</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a:effectLst/>
                          <a:latin typeface="Century Gothic" pitchFamily="34" charset="0"/>
                        </a:rPr>
                        <a:t>80 минут</a:t>
                      </a:r>
                      <a:endParaRPr lang="ru-RU" sz="130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r>
              <a:tr h="1028129">
                <a:tc>
                  <a:txBody>
                    <a:bodyPr/>
                    <a:lstStyle/>
                    <a:p>
                      <a:pPr>
                        <a:lnSpc>
                          <a:spcPct val="115000"/>
                        </a:lnSpc>
                        <a:spcAft>
                          <a:spcPts val="0"/>
                        </a:spcAft>
                      </a:pPr>
                      <a:r>
                        <a:rPr lang="ru-RU" sz="1500" dirty="0">
                          <a:effectLst/>
                          <a:latin typeface="Century Gothic" pitchFamily="34" charset="0"/>
                        </a:rPr>
                        <a:t>4</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nSpc>
                          <a:spcPct val="115000"/>
                        </a:lnSpc>
                        <a:spcAft>
                          <a:spcPts val="0"/>
                        </a:spcAft>
                      </a:pPr>
                      <a:r>
                        <a:rPr lang="ru-RU" sz="1500">
                          <a:effectLst/>
                          <a:latin typeface="Century Gothic" pitchFamily="34" charset="0"/>
                        </a:rPr>
                        <a:t>Казахский язык для школ с русским, узбекским, уйгурским и таджикским языками обучения, русский язык для школ с казахским языком обучения</a:t>
                      </a:r>
                      <a:endParaRPr lang="ru-RU" sz="130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тестирование</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80 минут</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r>
              <a:tr h="257048">
                <a:tc gridSpan="4">
                  <a:txBody>
                    <a:bodyPr/>
                    <a:lstStyle/>
                    <a:p>
                      <a:pPr algn="ctr">
                        <a:lnSpc>
                          <a:spcPct val="115000"/>
                        </a:lnSpc>
                        <a:spcAft>
                          <a:spcPts val="0"/>
                        </a:spcAft>
                      </a:pPr>
                      <a:r>
                        <a:rPr lang="ru-RU" sz="1500" b="1" dirty="0">
                          <a:effectLst/>
                          <a:latin typeface="Century Gothic" pitchFamily="34" charset="0"/>
                        </a:rPr>
                        <a:t>По выбору</a:t>
                      </a:r>
                      <a:endParaRPr lang="ru-RU" sz="1300" b="1"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1291019">
                <a:tc>
                  <a:txBody>
                    <a:bodyPr/>
                    <a:lstStyle/>
                    <a:p>
                      <a:pPr>
                        <a:lnSpc>
                          <a:spcPct val="115000"/>
                        </a:lnSpc>
                        <a:spcAft>
                          <a:spcPts val="0"/>
                        </a:spcAft>
                      </a:pPr>
                      <a:r>
                        <a:rPr lang="ru-RU" sz="1500" dirty="0">
                          <a:effectLst/>
                          <a:latin typeface="Century Gothic" pitchFamily="34" charset="0"/>
                        </a:rPr>
                        <a:t>5</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nSpc>
                          <a:spcPct val="115000"/>
                        </a:lnSpc>
                        <a:spcAft>
                          <a:spcPts val="0"/>
                        </a:spcAft>
                      </a:pPr>
                      <a:r>
                        <a:rPr lang="ru-RU" sz="1500">
                          <a:effectLst/>
                          <a:latin typeface="Century Gothic" pitchFamily="34" charset="0"/>
                        </a:rPr>
                        <a:t>Физика, химия, биология, география, геометрия, всемирная история, основы права, литература, иностранный язык (английский язык, французский язык, немецкий язык), информатика</a:t>
                      </a:r>
                      <a:endParaRPr lang="ru-RU" sz="130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a:effectLst/>
                          <a:latin typeface="Century Gothic" pitchFamily="34" charset="0"/>
                        </a:rPr>
                        <a:t>тестирование</a:t>
                      </a:r>
                      <a:endParaRPr lang="ru-RU" sz="130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c>
                  <a:txBody>
                    <a:bodyPr/>
                    <a:lstStyle/>
                    <a:p>
                      <a:pPr algn="ctr">
                        <a:lnSpc>
                          <a:spcPct val="115000"/>
                        </a:lnSpc>
                        <a:spcAft>
                          <a:spcPts val="0"/>
                        </a:spcAft>
                      </a:pPr>
                      <a:r>
                        <a:rPr lang="ru-RU" sz="1500" dirty="0">
                          <a:effectLst/>
                          <a:latin typeface="Century Gothic" pitchFamily="34" charset="0"/>
                        </a:rPr>
                        <a:t>80 минут</a:t>
                      </a:r>
                      <a:endParaRPr lang="ru-RU" sz="1300" dirty="0">
                        <a:effectLst/>
                        <a:latin typeface="Century Gothic" pitchFamily="34" charset="0"/>
                        <a:ea typeface="Calibri" panose="020F0502020204030204" pitchFamily="34" charset="0"/>
                        <a:cs typeface="Times New Roman" panose="02020603050405020304" pitchFamily="18" charset="0"/>
                      </a:endParaRPr>
                    </a:p>
                  </a:txBody>
                  <a:tcPr marL="46286" marR="46286" marT="0" marB="0" anchor="ctr"/>
                </a:tc>
              </a:tr>
            </a:tbl>
          </a:graphicData>
        </a:graphic>
      </p:graphicFrame>
    </p:spTree>
    <p:extLst>
      <p:ext uri="{BB962C8B-B14F-4D97-AF65-F5344CB8AC3E}">
        <p14:creationId xmlns:p14="http://schemas.microsoft.com/office/powerpoint/2010/main" val="129340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3"/>
          <p:cNvSpPr txBox="1">
            <a:spLocks noGrp="1"/>
          </p:cNvSpPr>
          <p:nvPr>
            <p:ph type="title"/>
          </p:nvPr>
        </p:nvSpPr>
        <p:spPr>
          <a:xfrm>
            <a:off x="539578" y="523433"/>
            <a:ext cx="5629933" cy="1021600"/>
          </a:xfrm>
          <a:prstGeom prst="rect">
            <a:avLst/>
          </a:prstGeom>
        </p:spPr>
        <p:txBody>
          <a:bodyPr spcFirstLastPara="1" wrap="square" lIns="91425" tIns="91425" rIns="91425" bIns="91425" anchor="ctr" anchorCtr="0">
            <a:noAutofit/>
          </a:bodyPr>
          <a:lstStyle/>
          <a:p>
            <a:pPr lvl="0"/>
            <a:r>
              <a:rPr lang="ru-RU" sz="3600" dirty="0">
                <a:latin typeface="Century Gothic" pitchFamily="34" charset="0"/>
              </a:rPr>
              <a:t> </a:t>
            </a:r>
            <a:r>
              <a:rPr lang="ru-RU" sz="2800" dirty="0">
                <a:latin typeface="Century Gothic" pitchFamily="34" charset="0"/>
              </a:rPr>
              <a:t>Родной язык (язык обучения)</a:t>
            </a:r>
            <a:endParaRPr sz="2800" dirty="0">
              <a:latin typeface="Century Gothic" pitchFamily="34" charset="0"/>
            </a:endParaRPr>
          </a:p>
        </p:txBody>
      </p:sp>
      <p:sp>
        <p:nvSpPr>
          <p:cNvPr id="343" name="Google Shape;343;p23"/>
          <p:cNvSpPr txBox="1">
            <a:spLocks noGrp="1"/>
          </p:cNvSpPr>
          <p:nvPr>
            <p:ph type="sldNum" idx="12"/>
          </p:nvPr>
        </p:nvSpPr>
        <p:spPr>
          <a:prstGeom prst="rect">
            <a:avLst/>
          </a:prstGeom>
        </p:spPr>
        <p:txBody>
          <a:bodyPr spcFirstLastPara="1" wrap="square" lIns="91425" tIns="91425" rIns="91425" bIns="91425" anchor="ctr" anchorCtr="0">
            <a:noAutofit/>
          </a:bodyPr>
          <a:lstStyle/>
          <a:p>
            <a:fld id="{00000000-1234-1234-1234-123412341234}" type="slidenum">
              <a:rPr lang="en">
                <a:solidFill>
                  <a:srgbClr val="FFFFFF"/>
                </a:solidFill>
              </a:rPr>
              <a:pPr/>
              <a:t>12</a:t>
            </a:fld>
            <a:endParaRPr dirty="0">
              <a:solidFill>
                <a:srgbClr val="FFFFFF"/>
              </a:solidFill>
            </a:endParaRPr>
          </a:p>
        </p:txBody>
      </p:sp>
      <p:graphicFrame>
        <p:nvGraphicFramePr>
          <p:cNvPr id="342" name="Google Shape;342;p23"/>
          <p:cNvGraphicFramePr/>
          <p:nvPr>
            <p:extLst>
              <p:ext uri="{D42A27DB-BD31-4B8C-83A1-F6EECF244321}">
                <p14:modId xmlns:p14="http://schemas.microsoft.com/office/powerpoint/2010/main" val="565455866"/>
              </p:ext>
            </p:extLst>
          </p:nvPr>
        </p:nvGraphicFramePr>
        <p:xfrm>
          <a:off x="683568" y="1988845"/>
          <a:ext cx="7920880" cy="5319283"/>
        </p:xfrm>
        <a:graphic>
          <a:graphicData uri="http://schemas.openxmlformats.org/drawingml/2006/table">
            <a:tbl>
              <a:tblPr>
                <a:noFill/>
              </a:tblPr>
              <a:tblGrid>
                <a:gridCol w="3960440"/>
                <a:gridCol w="3960440"/>
              </a:tblGrid>
              <a:tr h="869119">
                <a:tc>
                  <a:txBody>
                    <a:bodyPr/>
                    <a:lstStyle/>
                    <a:p>
                      <a:pPr marR="0" algn="ctr" rtl="0">
                        <a:lnSpc>
                          <a:spcPts val="1300"/>
                        </a:lnSpc>
                        <a:spcBef>
                          <a:spcPts val="0"/>
                        </a:spcBef>
                        <a:spcAft>
                          <a:spcPts val="0"/>
                        </a:spcAft>
                        <a:buClr>
                          <a:srgbClr val="000000"/>
                        </a:buClr>
                        <a:buFont typeface="Arial"/>
                      </a:pPr>
                      <a:r>
                        <a:rPr lang="ru-RU" sz="2400" b="1" i="0" u="none" strike="noStrike" cap="none" dirty="0" smtClean="0">
                          <a:solidFill>
                            <a:srgbClr val="FF0000"/>
                          </a:solidFill>
                          <a:effectLst/>
                          <a:latin typeface="Century Gothic" pitchFamily="34" charset="0"/>
                          <a:ea typeface="Times New Roman"/>
                          <a:cs typeface="Arial"/>
                          <a:sym typeface="Arial"/>
                        </a:rPr>
                        <a:t>Время выполнения</a:t>
                      </a: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ts val="1300"/>
                        </a:lnSpc>
                        <a:spcAft>
                          <a:spcPts val="0"/>
                        </a:spcAft>
                      </a:pPr>
                      <a:endParaRPr lang="ru-RU" sz="2400" b="1" dirty="0" smtClean="0">
                        <a:solidFill>
                          <a:srgbClr val="FF0000"/>
                        </a:solidFill>
                        <a:effectLst/>
                        <a:latin typeface="Century Gothic" pitchFamily="34" charset="0"/>
                        <a:ea typeface="Times New Roman"/>
                        <a:cs typeface="Arial"/>
                      </a:endParaRPr>
                    </a:p>
                    <a:p>
                      <a:pPr algn="ctr">
                        <a:lnSpc>
                          <a:spcPts val="1300"/>
                        </a:lnSpc>
                        <a:spcAft>
                          <a:spcPts val="0"/>
                        </a:spcAft>
                      </a:pPr>
                      <a:r>
                        <a:rPr lang="ru-RU" sz="2400" b="1" dirty="0" smtClean="0">
                          <a:solidFill>
                            <a:srgbClr val="FF0000"/>
                          </a:solidFill>
                          <a:effectLst/>
                          <a:latin typeface="Century Gothic" pitchFamily="34" charset="0"/>
                          <a:ea typeface="Times New Roman"/>
                          <a:cs typeface="Arial"/>
                        </a:rPr>
                        <a:t>3</a:t>
                      </a:r>
                      <a:r>
                        <a:rPr lang="ru-RU" sz="2400" b="1" baseline="0" dirty="0" smtClean="0">
                          <a:solidFill>
                            <a:srgbClr val="FF0000"/>
                          </a:solidFill>
                          <a:effectLst/>
                          <a:latin typeface="Century Gothic" pitchFamily="34" charset="0"/>
                          <a:ea typeface="Times New Roman"/>
                          <a:cs typeface="Arial"/>
                        </a:rPr>
                        <a:t> часа </a:t>
                      </a:r>
                      <a:endParaRPr lang="ru-RU" sz="2400" dirty="0">
                        <a:solidFill>
                          <a:srgbClr val="FF0000"/>
                        </a:solidFill>
                        <a:effectLst/>
                        <a:latin typeface="Century Gothic" pitchFamily="34" charset="0"/>
                        <a:ea typeface="Times New Roman"/>
                        <a:cs typeface="Times New Roman"/>
                      </a:endParaRPr>
                    </a:p>
                  </a:txBody>
                  <a:tcPr marL="68580" marR="68580" marT="95673" marB="95673">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4450164">
                <a:tc gridSpan="2">
                  <a:txBody>
                    <a:bodyPr/>
                    <a:lstStyle/>
                    <a:p>
                      <a:pPr algn="just">
                        <a:lnSpc>
                          <a:spcPct val="115000"/>
                        </a:lnSpc>
                        <a:spcAft>
                          <a:spcPts val="0"/>
                        </a:spcAft>
                      </a:pPr>
                      <a:r>
                        <a:rPr lang="ru-RU" sz="2700" dirty="0" smtClean="0">
                          <a:effectLst/>
                          <a:latin typeface="Century Gothic" pitchFamily="34" charset="0"/>
                          <a:ea typeface="Times New Roman"/>
                          <a:cs typeface="Arial"/>
                        </a:rPr>
                        <a:t>Для написания эссе выпускникам предлагается выбрать одну тему. Содержание эссе должно содержать 250-300 слов. В эссе необходимо определить главную мысль, сформулировать проблему, написать аргументы, использовать языковые средства и приемы языка, сформулировать общий вывод и сделать резюме. </a:t>
                      </a:r>
                      <a:endParaRPr lang="ru-RU" sz="2700" dirty="0">
                        <a:effectLst/>
                        <a:latin typeface="Century Gothic" pitchFamily="34" charset="0"/>
                        <a:ea typeface="Times New Roman"/>
                        <a:cs typeface="Times New Roman"/>
                      </a:endParaRPr>
                    </a:p>
                  </a:txBody>
                  <a:tcPr marL="68580" marR="68580" marT="95673" marB="95673">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hMerge="1">
                  <a:txBody>
                    <a:bodyPr/>
                    <a:lstStyle/>
                    <a:p>
                      <a:endParaRPr lang="ru-RU"/>
                    </a:p>
                  </a:txBody>
                  <a:tcP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253096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3"/>
          <p:cNvSpPr txBox="1">
            <a:spLocks noGrp="1"/>
          </p:cNvSpPr>
          <p:nvPr>
            <p:ph type="title"/>
          </p:nvPr>
        </p:nvSpPr>
        <p:spPr>
          <a:xfrm>
            <a:off x="179514" y="715455"/>
            <a:ext cx="6552727" cy="505300"/>
          </a:xfrm>
          <a:prstGeom prst="rect">
            <a:avLst/>
          </a:prstGeom>
        </p:spPr>
        <p:txBody>
          <a:bodyPr spcFirstLastPara="1" wrap="square" lIns="91425" tIns="91425" rIns="91425" bIns="91425" anchor="ctr" anchorCtr="0">
            <a:noAutofit/>
          </a:bodyPr>
          <a:lstStyle/>
          <a:p>
            <a:pPr lvl="0"/>
            <a:r>
              <a:rPr lang="ru-RU" sz="3200" dirty="0" smtClean="0">
                <a:latin typeface="Century Gothic" pitchFamily="34" charset="0"/>
              </a:rPr>
              <a:t>Алгебра </a:t>
            </a:r>
            <a:r>
              <a:rPr lang="ru-RU" sz="3200" dirty="0">
                <a:latin typeface="Century Gothic" pitchFamily="34" charset="0"/>
              </a:rPr>
              <a:t>и начала анализа. </a:t>
            </a:r>
            <a:endParaRPr sz="3200" dirty="0">
              <a:latin typeface="Century Gothic" pitchFamily="34" charset="0"/>
            </a:endParaRPr>
          </a:p>
        </p:txBody>
      </p:sp>
      <p:sp>
        <p:nvSpPr>
          <p:cNvPr id="343" name="Google Shape;343;p23"/>
          <p:cNvSpPr txBox="1">
            <a:spLocks noGrp="1"/>
          </p:cNvSpPr>
          <p:nvPr>
            <p:ph type="sldNum" idx="12"/>
          </p:nvPr>
        </p:nvSpPr>
        <p:spPr>
          <a:prstGeom prst="rect">
            <a:avLst/>
          </a:prstGeom>
        </p:spPr>
        <p:txBody>
          <a:bodyPr spcFirstLastPara="1" wrap="square" lIns="91425" tIns="91425" rIns="91425" bIns="91425" anchor="ctr" anchorCtr="0">
            <a:noAutofit/>
          </a:bodyPr>
          <a:lstStyle/>
          <a:p>
            <a:fld id="{00000000-1234-1234-1234-123412341234}" type="slidenum">
              <a:rPr lang="en">
                <a:solidFill>
                  <a:srgbClr val="FFFFFF"/>
                </a:solidFill>
              </a:rPr>
              <a:pPr/>
              <a:t>13</a:t>
            </a:fld>
            <a:endParaRPr dirty="0">
              <a:solidFill>
                <a:srgbClr val="FFFFFF"/>
              </a:solidFill>
            </a:endParaRPr>
          </a:p>
        </p:txBody>
      </p:sp>
      <p:graphicFrame>
        <p:nvGraphicFramePr>
          <p:cNvPr id="342" name="Google Shape;342;p23"/>
          <p:cNvGraphicFramePr/>
          <p:nvPr>
            <p:extLst>
              <p:ext uri="{D42A27DB-BD31-4B8C-83A1-F6EECF244321}">
                <p14:modId xmlns:p14="http://schemas.microsoft.com/office/powerpoint/2010/main" val="882102810"/>
              </p:ext>
            </p:extLst>
          </p:nvPr>
        </p:nvGraphicFramePr>
        <p:xfrm>
          <a:off x="323528" y="1892855"/>
          <a:ext cx="8496944" cy="4742927"/>
        </p:xfrm>
        <a:graphic>
          <a:graphicData uri="http://schemas.openxmlformats.org/drawingml/2006/table">
            <a:tbl>
              <a:tblPr>
                <a:noFill/>
              </a:tblPr>
              <a:tblGrid>
                <a:gridCol w="4248472"/>
                <a:gridCol w="4248472"/>
              </a:tblGrid>
              <a:tr h="765964">
                <a:tc>
                  <a:txBody>
                    <a:bodyPr/>
                    <a:lstStyle/>
                    <a:p>
                      <a:pPr marR="0" algn="ctr" rtl="0">
                        <a:lnSpc>
                          <a:spcPts val="1300"/>
                        </a:lnSpc>
                        <a:spcBef>
                          <a:spcPts val="0"/>
                        </a:spcBef>
                        <a:spcAft>
                          <a:spcPts val="0"/>
                        </a:spcAft>
                        <a:buClr>
                          <a:srgbClr val="000000"/>
                        </a:buClr>
                        <a:buFont typeface="Arial"/>
                      </a:pPr>
                      <a:r>
                        <a:rPr lang="ru-RU" sz="2400" b="1" i="0" u="none" strike="noStrike" cap="none" dirty="0" smtClean="0">
                          <a:solidFill>
                            <a:srgbClr val="FF0000"/>
                          </a:solidFill>
                          <a:effectLst/>
                          <a:latin typeface="Century Gothic" pitchFamily="34" charset="0"/>
                          <a:ea typeface="Times New Roman"/>
                          <a:cs typeface="Arial"/>
                          <a:sym typeface="Arial"/>
                        </a:rPr>
                        <a:t>Время выполнения</a:t>
                      </a:r>
                    </a:p>
                    <a:p>
                      <a:pPr>
                        <a:lnSpc>
                          <a:spcPts val="1300"/>
                        </a:lnSpc>
                        <a:spcAft>
                          <a:spcPts val="0"/>
                        </a:spcAft>
                      </a:pPr>
                      <a:endParaRPr lang="ru-RU" sz="1500" dirty="0">
                        <a:effectLst/>
                        <a:latin typeface="Century Gothic" pitchFamily="34" charset="0"/>
                        <a:ea typeface="Times New Roman"/>
                        <a:cs typeface="Times New Roman"/>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ts val="1300"/>
                        </a:lnSpc>
                        <a:spcAft>
                          <a:spcPts val="0"/>
                        </a:spcAft>
                      </a:pPr>
                      <a:r>
                        <a:rPr lang="ru-RU" sz="2400" b="1" dirty="0" smtClean="0">
                          <a:solidFill>
                            <a:srgbClr val="FF0000"/>
                          </a:solidFill>
                          <a:effectLst/>
                          <a:latin typeface="Century Gothic" pitchFamily="34" charset="0"/>
                          <a:ea typeface="Times New Roman"/>
                          <a:cs typeface="Arial"/>
                        </a:rPr>
                        <a:t>5</a:t>
                      </a:r>
                      <a:r>
                        <a:rPr lang="ru-RU" sz="2400" b="1" baseline="0" dirty="0" smtClean="0">
                          <a:solidFill>
                            <a:srgbClr val="FF0000"/>
                          </a:solidFill>
                          <a:effectLst/>
                          <a:latin typeface="Century Gothic" pitchFamily="34" charset="0"/>
                          <a:ea typeface="Times New Roman"/>
                          <a:cs typeface="Arial"/>
                        </a:rPr>
                        <a:t> часов</a:t>
                      </a:r>
                      <a:endParaRPr lang="ru-RU" sz="2400" b="1" dirty="0" smtClean="0">
                        <a:solidFill>
                          <a:srgbClr val="FF0000"/>
                        </a:solidFill>
                        <a:effectLst/>
                        <a:latin typeface="Century Gothic" pitchFamily="34" charset="0"/>
                        <a:ea typeface="Times New Roman"/>
                        <a:cs typeface="Arial"/>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3976963">
                <a:tc gridSpan="2">
                  <a:txBody>
                    <a:bodyPr/>
                    <a:lstStyle/>
                    <a:p>
                      <a:pPr algn="just">
                        <a:lnSpc>
                          <a:spcPct val="115000"/>
                        </a:lnSpc>
                        <a:spcAft>
                          <a:spcPts val="0"/>
                        </a:spcAft>
                      </a:pPr>
                      <a:r>
                        <a:rPr lang="ru-RU" sz="2700" dirty="0" smtClean="0">
                          <a:effectLst/>
                          <a:latin typeface="Century Gothic" pitchFamily="34" charset="0"/>
                          <a:ea typeface="Times New Roman"/>
                          <a:cs typeface="Arial"/>
                        </a:rPr>
                        <a:t>Контрольная работа состоит из 5 заданий для общественно-гуманитарного направления, 6 заданий для естественно-математического направления и для школ с углубленным изучением математики, направленных на выявление степени усвоения математических фактов, понятий и приемов, умение решать прикладные и логические задачи. </a:t>
                      </a:r>
                      <a:endParaRPr lang="ru-RU" sz="2700" dirty="0">
                        <a:effectLst/>
                        <a:latin typeface="Century Gothic" pitchFamily="34" charset="0"/>
                        <a:ea typeface="Times New Roman"/>
                        <a:cs typeface="Times New Roman"/>
                      </a:endParaRPr>
                    </a:p>
                  </a:txBody>
                  <a:tcPr marL="68580" marR="68580" marT="95673" marB="95673">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hMerge="1">
                  <a:txBody>
                    <a:bodyPr/>
                    <a:lstStyle/>
                    <a:p>
                      <a:endParaRPr lang="ru-RU"/>
                    </a:p>
                  </a:txBody>
                  <a:tcP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3820959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3"/>
          <p:cNvSpPr txBox="1">
            <a:spLocks noGrp="1"/>
          </p:cNvSpPr>
          <p:nvPr>
            <p:ph type="title"/>
          </p:nvPr>
        </p:nvSpPr>
        <p:spPr>
          <a:xfrm>
            <a:off x="323550" y="715455"/>
            <a:ext cx="6552727" cy="505300"/>
          </a:xfrm>
          <a:prstGeom prst="rect">
            <a:avLst/>
          </a:prstGeom>
        </p:spPr>
        <p:txBody>
          <a:bodyPr spcFirstLastPara="1" wrap="square" lIns="91425" tIns="91425" rIns="91425" bIns="91425" anchor="ctr" anchorCtr="0">
            <a:noAutofit/>
          </a:bodyPr>
          <a:lstStyle/>
          <a:p>
            <a:pPr lvl="0"/>
            <a:r>
              <a:rPr lang="ru-RU" sz="3600" dirty="0">
                <a:latin typeface="Century Gothic" pitchFamily="34" charset="0"/>
              </a:rPr>
              <a:t>История Казахстана</a:t>
            </a:r>
            <a:endParaRPr sz="3600" dirty="0">
              <a:latin typeface="Century Gothic" pitchFamily="34" charset="0"/>
            </a:endParaRPr>
          </a:p>
        </p:txBody>
      </p:sp>
      <p:sp>
        <p:nvSpPr>
          <p:cNvPr id="343" name="Google Shape;343;p23"/>
          <p:cNvSpPr txBox="1">
            <a:spLocks noGrp="1"/>
          </p:cNvSpPr>
          <p:nvPr>
            <p:ph type="sldNum" idx="12"/>
          </p:nvPr>
        </p:nvSpPr>
        <p:spPr>
          <a:prstGeom prst="rect">
            <a:avLst/>
          </a:prstGeom>
        </p:spPr>
        <p:txBody>
          <a:bodyPr spcFirstLastPara="1" wrap="square" lIns="91425" tIns="91425" rIns="91425" bIns="91425" anchor="ctr" anchorCtr="0">
            <a:noAutofit/>
          </a:bodyPr>
          <a:lstStyle/>
          <a:p>
            <a:fld id="{00000000-1234-1234-1234-123412341234}" type="slidenum">
              <a:rPr lang="en">
                <a:solidFill>
                  <a:srgbClr val="FFFFFF"/>
                </a:solidFill>
              </a:rPr>
              <a:pPr/>
              <a:t>14</a:t>
            </a:fld>
            <a:endParaRPr dirty="0">
              <a:solidFill>
                <a:srgbClr val="FFFFFF"/>
              </a:solidFill>
            </a:endParaRPr>
          </a:p>
        </p:txBody>
      </p:sp>
      <p:graphicFrame>
        <p:nvGraphicFramePr>
          <p:cNvPr id="342" name="Google Shape;342;p23"/>
          <p:cNvGraphicFramePr/>
          <p:nvPr>
            <p:extLst>
              <p:ext uri="{D42A27DB-BD31-4B8C-83A1-F6EECF244321}">
                <p14:modId xmlns:p14="http://schemas.microsoft.com/office/powerpoint/2010/main" val="3713773777"/>
              </p:ext>
            </p:extLst>
          </p:nvPr>
        </p:nvGraphicFramePr>
        <p:xfrm>
          <a:off x="323528" y="2180863"/>
          <a:ext cx="8424936" cy="3360372"/>
        </p:xfrm>
        <a:graphic>
          <a:graphicData uri="http://schemas.openxmlformats.org/drawingml/2006/table">
            <a:tbl>
              <a:tblPr>
                <a:noFill/>
              </a:tblPr>
              <a:tblGrid>
                <a:gridCol w="4212468"/>
                <a:gridCol w="4212468"/>
              </a:tblGrid>
              <a:tr h="637968">
                <a:tc>
                  <a:txBody>
                    <a:bodyPr/>
                    <a:lstStyle/>
                    <a:p>
                      <a:pPr marR="0" algn="ctr" rtl="0">
                        <a:lnSpc>
                          <a:spcPts val="1300"/>
                        </a:lnSpc>
                        <a:spcBef>
                          <a:spcPts val="0"/>
                        </a:spcBef>
                        <a:spcAft>
                          <a:spcPts val="0"/>
                        </a:spcAft>
                        <a:buClr>
                          <a:srgbClr val="000000"/>
                        </a:buClr>
                        <a:buFont typeface="Arial"/>
                      </a:pPr>
                      <a:r>
                        <a:rPr lang="ru-RU" sz="2400" b="1" i="0" u="none" strike="noStrike" cap="none" dirty="0" smtClean="0">
                          <a:solidFill>
                            <a:srgbClr val="FF0000"/>
                          </a:solidFill>
                          <a:effectLst/>
                          <a:latin typeface="Century Gothic" pitchFamily="34" charset="0"/>
                          <a:ea typeface="Times New Roman"/>
                          <a:cs typeface="Arial"/>
                          <a:sym typeface="Arial"/>
                        </a:rPr>
                        <a:t>Время выполнения</a:t>
                      </a: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ts val="1300"/>
                        </a:lnSpc>
                        <a:spcAft>
                          <a:spcPts val="0"/>
                        </a:spcAft>
                      </a:pPr>
                      <a:r>
                        <a:rPr lang="ru-RU" sz="2400" b="1" dirty="0" smtClean="0">
                          <a:solidFill>
                            <a:srgbClr val="FF0000"/>
                          </a:solidFill>
                          <a:effectLst/>
                          <a:latin typeface="Century Gothic" pitchFamily="34" charset="0"/>
                          <a:ea typeface="Times New Roman"/>
                          <a:cs typeface="Arial"/>
                        </a:rPr>
                        <a:t>80 минут </a:t>
                      </a:r>
                      <a:endParaRPr lang="ru-RU" sz="2400" dirty="0">
                        <a:solidFill>
                          <a:srgbClr val="FF0000"/>
                        </a:solidFill>
                        <a:effectLst/>
                        <a:latin typeface="Century Gothic" pitchFamily="34" charset="0"/>
                        <a:ea typeface="Times New Roman"/>
                        <a:cs typeface="Times New Roman"/>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2722404">
                <a:tc gridSpan="2">
                  <a:txBody>
                    <a:bodyPr/>
                    <a:lstStyle/>
                    <a:p>
                      <a:pPr algn="just">
                        <a:lnSpc>
                          <a:spcPct val="115000"/>
                        </a:lnSpc>
                        <a:spcAft>
                          <a:spcPts val="0"/>
                        </a:spcAft>
                      </a:pPr>
                      <a:r>
                        <a:rPr lang="ru-RU" sz="2700" dirty="0" smtClean="0">
                          <a:effectLst/>
                          <a:latin typeface="Century Gothic" pitchFamily="34" charset="0"/>
                          <a:ea typeface="Times New Roman"/>
                          <a:cs typeface="Arial"/>
                        </a:rPr>
                        <a:t> Тест состоит из 18 заданий: 10 тестовых заданий с выбором одного правильного ответа, 5 тестовых заданий с выбором одного правильного ответа к одному контексту, 3 тестовых заданий открытой формы.</a:t>
                      </a:r>
                      <a:endParaRPr lang="ru-RU" sz="2700" dirty="0">
                        <a:effectLst/>
                        <a:latin typeface="Century Gothic" pitchFamily="34" charset="0"/>
                        <a:ea typeface="Times New Roman"/>
                        <a:cs typeface="Times New Roman"/>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hMerge="1">
                  <a:txBody>
                    <a:bodyPr/>
                    <a:lstStyle/>
                    <a:p>
                      <a:endParaRPr lang="ru-RU"/>
                    </a:p>
                  </a:txBody>
                  <a:tcP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1703484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3"/>
          <p:cNvSpPr txBox="1">
            <a:spLocks noGrp="1"/>
          </p:cNvSpPr>
          <p:nvPr>
            <p:ph type="title"/>
          </p:nvPr>
        </p:nvSpPr>
        <p:spPr>
          <a:xfrm>
            <a:off x="323545" y="740703"/>
            <a:ext cx="6552727" cy="505300"/>
          </a:xfrm>
          <a:prstGeom prst="rect">
            <a:avLst/>
          </a:prstGeom>
        </p:spPr>
        <p:txBody>
          <a:bodyPr spcFirstLastPara="1" wrap="square" lIns="91425" tIns="91425" rIns="91425" bIns="91425" anchor="ctr" anchorCtr="0">
            <a:noAutofit/>
          </a:bodyPr>
          <a:lstStyle/>
          <a:p>
            <a:pPr lvl="0"/>
            <a:r>
              <a:rPr lang="ru-RU" dirty="0" smtClean="0">
                <a:latin typeface="Century Gothic" pitchFamily="34" charset="0"/>
              </a:rPr>
              <a:t>Казахский </a:t>
            </a:r>
            <a:r>
              <a:rPr lang="ru-RU" dirty="0">
                <a:latin typeface="Century Gothic" pitchFamily="34" charset="0"/>
              </a:rPr>
              <a:t>язык для школ с русским и русский язык для школ с казахским языком обучения</a:t>
            </a:r>
            <a:r>
              <a:rPr lang="ru-RU" dirty="0" smtClean="0">
                <a:latin typeface="Century Gothic" pitchFamily="34" charset="0"/>
              </a:rPr>
              <a:t>. </a:t>
            </a:r>
            <a:endParaRPr dirty="0">
              <a:latin typeface="Century Gothic" pitchFamily="34" charset="0"/>
            </a:endParaRPr>
          </a:p>
        </p:txBody>
      </p:sp>
      <p:sp>
        <p:nvSpPr>
          <p:cNvPr id="343" name="Google Shape;343;p23"/>
          <p:cNvSpPr txBox="1">
            <a:spLocks noGrp="1"/>
          </p:cNvSpPr>
          <p:nvPr>
            <p:ph type="sldNum" idx="12"/>
          </p:nvPr>
        </p:nvSpPr>
        <p:spPr>
          <a:prstGeom prst="rect">
            <a:avLst/>
          </a:prstGeom>
        </p:spPr>
        <p:txBody>
          <a:bodyPr spcFirstLastPara="1" wrap="square" lIns="91425" tIns="91425" rIns="91425" bIns="91425" anchor="ctr" anchorCtr="0">
            <a:noAutofit/>
          </a:bodyPr>
          <a:lstStyle/>
          <a:p>
            <a:fld id="{00000000-1234-1234-1234-123412341234}" type="slidenum">
              <a:rPr lang="en">
                <a:solidFill>
                  <a:srgbClr val="FFFFFF"/>
                </a:solidFill>
              </a:rPr>
              <a:pPr/>
              <a:t>15</a:t>
            </a:fld>
            <a:endParaRPr dirty="0">
              <a:solidFill>
                <a:srgbClr val="FFFFFF"/>
              </a:solidFill>
            </a:endParaRPr>
          </a:p>
        </p:txBody>
      </p:sp>
      <p:graphicFrame>
        <p:nvGraphicFramePr>
          <p:cNvPr id="342" name="Google Shape;342;p23"/>
          <p:cNvGraphicFramePr/>
          <p:nvPr>
            <p:extLst>
              <p:ext uri="{D42A27DB-BD31-4B8C-83A1-F6EECF244321}">
                <p14:modId xmlns:p14="http://schemas.microsoft.com/office/powerpoint/2010/main" val="2398236481"/>
              </p:ext>
            </p:extLst>
          </p:nvPr>
        </p:nvGraphicFramePr>
        <p:xfrm>
          <a:off x="323528" y="1988851"/>
          <a:ext cx="8568952" cy="4057119"/>
        </p:xfrm>
        <a:graphic>
          <a:graphicData uri="http://schemas.openxmlformats.org/drawingml/2006/table">
            <a:tbl>
              <a:tblPr>
                <a:noFill/>
              </a:tblPr>
              <a:tblGrid>
                <a:gridCol w="4284476"/>
                <a:gridCol w="4284476"/>
              </a:tblGrid>
              <a:tr h="576064">
                <a:tc>
                  <a:txBody>
                    <a:bodyPr/>
                    <a:lstStyle/>
                    <a:p>
                      <a:pPr marR="0" algn="ctr" rtl="0">
                        <a:lnSpc>
                          <a:spcPts val="1300"/>
                        </a:lnSpc>
                        <a:spcBef>
                          <a:spcPts val="0"/>
                        </a:spcBef>
                        <a:spcAft>
                          <a:spcPts val="0"/>
                        </a:spcAft>
                        <a:buClr>
                          <a:srgbClr val="000000"/>
                        </a:buClr>
                        <a:buFont typeface="Arial"/>
                      </a:pPr>
                      <a:r>
                        <a:rPr lang="ru-RU" sz="2100" b="1" i="0" u="none" strike="noStrike" cap="none" dirty="0" smtClean="0">
                          <a:solidFill>
                            <a:srgbClr val="FF0000"/>
                          </a:solidFill>
                          <a:effectLst/>
                          <a:latin typeface="Arial"/>
                          <a:ea typeface="Times New Roman"/>
                          <a:cs typeface="Arial"/>
                          <a:sym typeface="Arial"/>
                        </a:rPr>
                        <a:t>Время выполнения</a:t>
                      </a: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ts val="1300"/>
                        </a:lnSpc>
                        <a:spcAft>
                          <a:spcPts val="0"/>
                        </a:spcAft>
                      </a:pPr>
                      <a:r>
                        <a:rPr lang="ru-RU" sz="2100" b="1" dirty="0" smtClean="0">
                          <a:solidFill>
                            <a:srgbClr val="FF0000"/>
                          </a:solidFill>
                          <a:effectLst/>
                          <a:latin typeface="Arial"/>
                          <a:ea typeface="Times New Roman"/>
                          <a:cs typeface="Arial"/>
                        </a:rPr>
                        <a:t>80 минут </a:t>
                      </a:r>
                      <a:endParaRPr lang="ru-RU" sz="2100" dirty="0">
                        <a:solidFill>
                          <a:srgbClr val="FF0000"/>
                        </a:solidFill>
                        <a:effectLst/>
                        <a:latin typeface="Arial"/>
                        <a:ea typeface="Times New Roman"/>
                        <a:cs typeface="Times New Roman"/>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2715091">
                <a:tc gridSpan="2">
                  <a:txBody>
                    <a:bodyPr/>
                    <a:lstStyle/>
                    <a:p>
                      <a:pPr algn="just">
                        <a:lnSpc>
                          <a:spcPct val="115000"/>
                        </a:lnSpc>
                        <a:spcAft>
                          <a:spcPts val="0"/>
                        </a:spcAft>
                      </a:pPr>
                      <a:r>
                        <a:rPr lang="ru-RU" sz="2400" dirty="0" smtClean="0">
                          <a:effectLst/>
                          <a:latin typeface="Century Gothic" pitchFamily="34" charset="0"/>
                          <a:ea typeface="Times New Roman"/>
                          <a:cs typeface="Arial"/>
                        </a:rPr>
                        <a:t> Тест состоит из 18 тестовых заданий по двум блокам: </a:t>
                      </a:r>
                      <a:r>
                        <a:rPr lang="ru-RU" sz="2400" dirty="0" err="1" smtClean="0">
                          <a:effectLst/>
                          <a:latin typeface="Century Gothic" pitchFamily="34" charset="0"/>
                          <a:ea typeface="Times New Roman"/>
                          <a:cs typeface="Arial"/>
                        </a:rPr>
                        <a:t>Аудирование</a:t>
                      </a:r>
                      <a:r>
                        <a:rPr lang="ru-RU" sz="2400" dirty="0" smtClean="0">
                          <a:effectLst/>
                          <a:latin typeface="Century Gothic" pitchFamily="34" charset="0"/>
                          <a:ea typeface="Times New Roman"/>
                          <a:cs typeface="Arial"/>
                        </a:rPr>
                        <a:t> (2 текста: 5 тестовых заданий к каждому тексту с выбором одного правильного ответа);</a:t>
                      </a:r>
                    </a:p>
                    <a:p>
                      <a:pPr algn="just">
                        <a:lnSpc>
                          <a:spcPct val="115000"/>
                        </a:lnSpc>
                        <a:spcAft>
                          <a:spcPts val="0"/>
                        </a:spcAft>
                      </a:pPr>
                      <a:r>
                        <a:rPr lang="ru-RU" sz="2400" dirty="0" smtClean="0">
                          <a:effectLst/>
                          <a:latin typeface="Century Gothic" pitchFamily="34" charset="0"/>
                          <a:ea typeface="Times New Roman"/>
                          <a:cs typeface="Arial"/>
                        </a:rPr>
                        <a:t> Чтение (2 текста: 1 текст с 5 тестовыми заданиями с выбором одного правильного ответа, 1 текст с 3 тестовыми заданиями открытой формы). </a:t>
                      </a:r>
                    </a:p>
                  </a:txBody>
                  <a:tcPr marL="68580" marR="68580" marT="95673" marB="95673">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hMerge="1">
                  <a:txBody>
                    <a:bodyPr/>
                    <a:lstStyle/>
                    <a:p>
                      <a:endParaRPr lang="ru-RU"/>
                    </a:p>
                  </a:txBody>
                  <a:tcP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765964">
                <a:tc>
                  <a:txBody>
                    <a:bodyPr/>
                    <a:lstStyle/>
                    <a:p>
                      <a:pPr marR="0" algn="ctr" rtl="0">
                        <a:lnSpc>
                          <a:spcPct val="115000"/>
                        </a:lnSpc>
                        <a:spcBef>
                          <a:spcPts val="0"/>
                        </a:spcBef>
                        <a:spcAft>
                          <a:spcPts val="0"/>
                        </a:spcAft>
                        <a:buClr>
                          <a:srgbClr val="000000"/>
                        </a:buClr>
                        <a:buFont typeface="Arial"/>
                      </a:pPr>
                      <a:r>
                        <a:rPr lang="kk-KZ" sz="2100" b="1" i="0" u="none" strike="noStrike" cap="none" dirty="0">
                          <a:solidFill>
                            <a:srgbClr val="FF0000"/>
                          </a:solidFill>
                          <a:effectLst/>
                          <a:latin typeface="Century Gothic" pitchFamily="34" charset="0"/>
                          <a:ea typeface="Times New Roman"/>
                          <a:cs typeface="Arial"/>
                          <a:sym typeface="Arial"/>
                        </a:rPr>
                        <a:t>Максимальный балл</a:t>
                      </a:r>
                      <a:endParaRPr lang="ru-RU" sz="2100" b="1" i="0" u="none" strike="noStrike" cap="none" dirty="0">
                        <a:solidFill>
                          <a:srgbClr val="FF0000"/>
                        </a:solidFill>
                        <a:effectLst/>
                        <a:latin typeface="Century Gothic" pitchFamily="34" charset="0"/>
                        <a:ea typeface="Times New Roman"/>
                        <a:cs typeface="Arial"/>
                        <a:sym typeface="Arial"/>
                      </a:endParaRPr>
                    </a:p>
                  </a:txBody>
                  <a:tcPr marL="68580" marR="68580" marT="95673" marB="95673">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ct val="115000"/>
                        </a:lnSpc>
                        <a:spcAft>
                          <a:spcPts val="0"/>
                        </a:spcAft>
                      </a:pPr>
                      <a:endParaRPr lang="kk-KZ" sz="1500" b="1" dirty="0" smtClean="0">
                        <a:solidFill>
                          <a:srgbClr val="FF0000"/>
                        </a:solidFill>
                        <a:effectLst/>
                        <a:latin typeface="Century Gothic" pitchFamily="34" charset="0"/>
                        <a:ea typeface="Times New Roman"/>
                        <a:cs typeface="Arial"/>
                      </a:endParaRPr>
                    </a:p>
                    <a:p>
                      <a:pPr algn="ctr">
                        <a:lnSpc>
                          <a:spcPct val="115000"/>
                        </a:lnSpc>
                        <a:spcAft>
                          <a:spcPts val="0"/>
                        </a:spcAft>
                      </a:pPr>
                      <a:r>
                        <a:rPr lang="kk-KZ" sz="2100" b="1" dirty="0" smtClean="0">
                          <a:solidFill>
                            <a:srgbClr val="FF0000"/>
                          </a:solidFill>
                          <a:effectLst/>
                          <a:latin typeface="Century Gothic" pitchFamily="34" charset="0"/>
                          <a:ea typeface="Times New Roman"/>
                          <a:cs typeface="Arial"/>
                        </a:rPr>
                        <a:t>30 </a:t>
                      </a:r>
                      <a:r>
                        <a:rPr lang="kk-KZ" sz="2100" b="1" dirty="0">
                          <a:solidFill>
                            <a:srgbClr val="FF0000"/>
                          </a:solidFill>
                          <a:effectLst/>
                          <a:latin typeface="Century Gothic" pitchFamily="34" charset="0"/>
                          <a:ea typeface="Times New Roman"/>
                          <a:cs typeface="Arial"/>
                        </a:rPr>
                        <a:t>баллов </a:t>
                      </a:r>
                      <a:endParaRPr lang="ru-RU" sz="2100" b="1" dirty="0">
                        <a:solidFill>
                          <a:srgbClr val="FF0000"/>
                        </a:solidFill>
                        <a:effectLst/>
                        <a:latin typeface="Century Gothic" pitchFamily="34" charset="0"/>
                        <a:ea typeface="Times New Roman"/>
                        <a:cs typeface="Times New Roman"/>
                      </a:endParaRPr>
                    </a:p>
                  </a:txBody>
                  <a:tcPr marL="68580" marR="68580" marT="0" marB="0">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1717587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3"/>
          <p:cNvSpPr txBox="1">
            <a:spLocks noGrp="1"/>
          </p:cNvSpPr>
          <p:nvPr>
            <p:ph type="title"/>
          </p:nvPr>
        </p:nvSpPr>
        <p:spPr>
          <a:xfrm>
            <a:off x="107504" y="548680"/>
            <a:ext cx="6624736" cy="1021600"/>
          </a:xfrm>
          <a:prstGeom prst="rect">
            <a:avLst/>
          </a:prstGeom>
        </p:spPr>
        <p:txBody>
          <a:bodyPr spcFirstLastPara="1" wrap="square" lIns="91425" tIns="91425" rIns="91425" bIns="91425" anchor="ctr" anchorCtr="0">
            <a:noAutofit/>
          </a:bodyPr>
          <a:lstStyle/>
          <a:p>
            <a:pPr lvl="0"/>
            <a:r>
              <a:rPr lang="ru-RU" sz="1600" dirty="0">
                <a:latin typeface="Century Gothic" pitchFamily="34" charset="0"/>
              </a:rPr>
              <a:t>Предметы по выбору: Физика, химия, биология, </a:t>
            </a:r>
            <a:r>
              <a:rPr lang="ru-RU" sz="1600" dirty="0" smtClean="0">
                <a:latin typeface="Century Gothic" pitchFamily="34" charset="0"/>
              </a:rPr>
              <a:t>география,</a:t>
            </a:r>
            <a:r>
              <a:rPr lang="en-US" sz="1600" dirty="0" smtClean="0">
                <a:latin typeface="Century Gothic" pitchFamily="34" charset="0"/>
              </a:rPr>
              <a:t> </a:t>
            </a:r>
            <a:r>
              <a:rPr lang="ru-RU" sz="1600" dirty="0" smtClean="0">
                <a:latin typeface="Century Gothic" pitchFamily="34" charset="0"/>
              </a:rPr>
              <a:t>геометрия,</a:t>
            </a:r>
            <a:r>
              <a:rPr lang="en-US" sz="1600" dirty="0" smtClean="0">
                <a:latin typeface="Century Gothic" pitchFamily="34" charset="0"/>
              </a:rPr>
              <a:t> </a:t>
            </a:r>
            <a:r>
              <a:rPr lang="ru-RU" sz="1600" dirty="0" smtClean="0">
                <a:latin typeface="Century Gothic" pitchFamily="34" charset="0"/>
              </a:rPr>
              <a:t>всемирная </a:t>
            </a:r>
            <a:r>
              <a:rPr lang="ru-RU" sz="1600" dirty="0">
                <a:latin typeface="Century Gothic" pitchFamily="34" charset="0"/>
              </a:rPr>
              <a:t>история, основы </a:t>
            </a:r>
            <a:r>
              <a:rPr lang="ru-RU" sz="1600" dirty="0" smtClean="0">
                <a:latin typeface="Century Gothic" pitchFamily="34" charset="0"/>
              </a:rPr>
              <a:t>права,</a:t>
            </a:r>
            <a:r>
              <a:rPr lang="en-US" sz="1600" dirty="0" smtClean="0">
                <a:latin typeface="Century Gothic" pitchFamily="34" charset="0"/>
              </a:rPr>
              <a:t> </a:t>
            </a:r>
            <a:r>
              <a:rPr lang="ru-RU" sz="1600" dirty="0" smtClean="0">
                <a:latin typeface="Century Gothic" pitchFamily="34" charset="0"/>
              </a:rPr>
              <a:t>литература</a:t>
            </a:r>
            <a:endParaRPr sz="3600" dirty="0">
              <a:latin typeface="Century Gothic" pitchFamily="34" charset="0"/>
            </a:endParaRPr>
          </a:p>
        </p:txBody>
      </p:sp>
      <p:sp>
        <p:nvSpPr>
          <p:cNvPr id="343" name="Google Shape;343;p23"/>
          <p:cNvSpPr txBox="1">
            <a:spLocks noGrp="1"/>
          </p:cNvSpPr>
          <p:nvPr>
            <p:ph type="sldNum" idx="12"/>
          </p:nvPr>
        </p:nvSpPr>
        <p:spPr>
          <a:prstGeom prst="rect">
            <a:avLst/>
          </a:prstGeom>
        </p:spPr>
        <p:txBody>
          <a:bodyPr spcFirstLastPara="1" wrap="square" lIns="91425" tIns="91425" rIns="91425" bIns="91425" anchor="ctr" anchorCtr="0">
            <a:noAutofit/>
          </a:bodyPr>
          <a:lstStyle/>
          <a:p>
            <a:fld id="{00000000-1234-1234-1234-123412341234}" type="slidenum">
              <a:rPr lang="en">
                <a:solidFill>
                  <a:srgbClr val="FFFFFF"/>
                </a:solidFill>
              </a:rPr>
              <a:pPr/>
              <a:t>16</a:t>
            </a:fld>
            <a:endParaRPr dirty="0">
              <a:solidFill>
                <a:srgbClr val="FFFFFF"/>
              </a:solidFill>
            </a:endParaRPr>
          </a:p>
        </p:txBody>
      </p:sp>
      <p:graphicFrame>
        <p:nvGraphicFramePr>
          <p:cNvPr id="342" name="Google Shape;342;p23"/>
          <p:cNvGraphicFramePr/>
          <p:nvPr>
            <p:extLst>
              <p:ext uri="{D42A27DB-BD31-4B8C-83A1-F6EECF244321}">
                <p14:modId xmlns:p14="http://schemas.microsoft.com/office/powerpoint/2010/main" val="1959391502"/>
              </p:ext>
            </p:extLst>
          </p:nvPr>
        </p:nvGraphicFramePr>
        <p:xfrm>
          <a:off x="251520" y="2180863"/>
          <a:ext cx="8568952" cy="3880561"/>
        </p:xfrm>
        <a:graphic>
          <a:graphicData uri="http://schemas.openxmlformats.org/drawingml/2006/table">
            <a:tbl>
              <a:tblPr>
                <a:noFill/>
              </a:tblPr>
              <a:tblGrid>
                <a:gridCol w="4284476"/>
                <a:gridCol w="4284476"/>
              </a:tblGrid>
              <a:tr h="815907">
                <a:tc>
                  <a:txBody>
                    <a:bodyPr/>
                    <a:lstStyle/>
                    <a:p>
                      <a:pPr marR="0" algn="ctr" rtl="0">
                        <a:lnSpc>
                          <a:spcPts val="1300"/>
                        </a:lnSpc>
                        <a:spcBef>
                          <a:spcPts val="0"/>
                        </a:spcBef>
                        <a:spcAft>
                          <a:spcPts val="0"/>
                        </a:spcAft>
                        <a:buClr>
                          <a:srgbClr val="000000"/>
                        </a:buClr>
                        <a:buFont typeface="Arial"/>
                      </a:pPr>
                      <a:r>
                        <a:rPr lang="ru-RU" sz="2400" b="1" i="0" u="none" strike="noStrike" cap="none" dirty="0" smtClean="0">
                          <a:solidFill>
                            <a:srgbClr val="FF0000"/>
                          </a:solidFill>
                          <a:effectLst/>
                          <a:latin typeface="Century Gothic" pitchFamily="34" charset="0"/>
                          <a:ea typeface="Times New Roman"/>
                          <a:cs typeface="Arial"/>
                          <a:sym typeface="Arial"/>
                        </a:rPr>
                        <a:t>Время выполнения</a:t>
                      </a:r>
                      <a:endParaRPr lang="ru-RU" sz="2400" b="1" i="0" u="none" strike="noStrike" cap="none" dirty="0">
                        <a:solidFill>
                          <a:srgbClr val="FF0000"/>
                        </a:solidFill>
                        <a:effectLst/>
                        <a:latin typeface="Century Gothic" pitchFamily="34" charset="0"/>
                        <a:ea typeface="Times New Roman"/>
                        <a:cs typeface="Arial"/>
                        <a:sym typeface="Arial"/>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ts val="1300"/>
                        </a:lnSpc>
                        <a:spcAft>
                          <a:spcPts val="0"/>
                        </a:spcAft>
                      </a:pPr>
                      <a:r>
                        <a:rPr lang="ru-RU" sz="2400" b="1" dirty="0" smtClean="0">
                          <a:solidFill>
                            <a:srgbClr val="FF0000"/>
                          </a:solidFill>
                          <a:effectLst/>
                          <a:latin typeface="Century Gothic" pitchFamily="34" charset="0"/>
                          <a:ea typeface="Times New Roman"/>
                          <a:cs typeface="Arial"/>
                        </a:rPr>
                        <a:t>80</a:t>
                      </a:r>
                      <a:r>
                        <a:rPr lang="ru-RU" sz="2400" b="1" baseline="0" dirty="0" smtClean="0">
                          <a:solidFill>
                            <a:srgbClr val="FF0000"/>
                          </a:solidFill>
                          <a:effectLst/>
                          <a:latin typeface="Century Gothic" pitchFamily="34" charset="0"/>
                          <a:ea typeface="Times New Roman"/>
                          <a:cs typeface="Arial"/>
                        </a:rPr>
                        <a:t> мин</a:t>
                      </a:r>
                      <a:endParaRPr lang="ru-RU" sz="2400" b="1" dirty="0" smtClean="0">
                        <a:solidFill>
                          <a:srgbClr val="FF0000"/>
                        </a:solidFill>
                        <a:effectLst/>
                        <a:latin typeface="Century Gothic" pitchFamily="34" charset="0"/>
                        <a:ea typeface="Times New Roman"/>
                        <a:cs typeface="Arial"/>
                      </a:endParaRPr>
                    </a:p>
                  </a:txBody>
                  <a:tcPr marL="68580" marR="68580" marT="95673" marB="95673"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2248747">
                <a:tc gridSpan="2">
                  <a:txBody>
                    <a:bodyPr/>
                    <a:lstStyle/>
                    <a:p>
                      <a:pPr algn="just">
                        <a:spcAft>
                          <a:spcPts val="0"/>
                        </a:spcAft>
                      </a:pPr>
                      <a:r>
                        <a:rPr lang="ru-RU" sz="2700" dirty="0" smtClean="0">
                          <a:effectLst/>
                          <a:latin typeface="Century Gothic" pitchFamily="34" charset="0"/>
                          <a:ea typeface="Arial"/>
                        </a:rPr>
                        <a:t>Тест состоит из 18 заданий: 10 тестовых заданий с выбором одного правильного ответа, 5 тестовых заданий с выбором одного правильного ответа к одному контексту, 3 тестовых заданий открытой формы.</a:t>
                      </a:r>
                    </a:p>
                  </a:txBody>
                  <a:tcPr marL="68580" marR="68580" marT="95673" marB="95673">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hMerge="1">
                  <a:txBody>
                    <a:bodyPr/>
                    <a:lstStyle/>
                    <a:p>
                      <a:endParaRPr lang="ru-RU"/>
                    </a:p>
                  </a:txBody>
                  <a:tcP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r h="815907">
                <a:tc>
                  <a:txBody>
                    <a:bodyPr/>
                    <a:lstStyle/>
                    <a:p>
                      <a:pPr marR="0" algn="ctr" rtl="0">
                        <a:lnSpc>
                          <a:spcPct val="115000"/>
                        </a:lnSpc>
                        <a:spcBef>
                          <a:spcPts val="0"/>
                        </a:spcBef>
                        <a:spcAft>
                          <a:spcPts val="0"/>
                        </a:spcAft>
                        <a:buClr>
                          <a:srgbClr val="000000"/>
                        </a:buClr>
                        <a:buFont typeface="Arial"/>
                      </a:pPr>
                      <a:r>
                        <a:rPr lang="ru-RU" sz="1600" b="1" i="0" u="none" strike="noStrike" cap="none" dirty="0" smtClean="0">
                          <a:solidFill>
                            <a:srgbClr val="FF0000"/>
                          </a:solidFill>
                          <a:effectLst/>
                          <a:latin typeface="Century Gothic" pitchFamily="34" charset="0"/>
                          <a:ea typeface="Times New Roman"/>
                          <a:cs typeface="Arial"/>
                          <a:sym typeface="Arial"/>
                        </a:rPr>
                        <a:t>Максимальный балл</a:t>
                      </a:r>
                    </a:p>
                  </a:txBody>
                  <a:tcPr marL="68580" marR="68580" marT="95673" marB="95673"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algn="ctr">
                        <a:lnSpc>
                          <a:spcPct val="115000"/>
                        </a:lnSpc>
                        <a:spcAft>
                          <a:spcPts val="0"/>
                        </a:spcAft>
                      </a:pPr>
                      <a:r>
                        <a:rPr lang="kk-KZ" sz="1600" b="1" dirty="0" smtClean="0">
                          <a:solidFill>
                            <a:srgbClr val="FF0000"/>
                          </a:solidFill>
                          <a:effectLst/>
                          <a:latin typeface="Century Gothic" pitchFamily="34" charset="0"/>
                          <a:ea typeface="Times New Roman"/>
                          <a:cs typeface="Arial"/>
                        </a:rPr>
                        <a:t>30 баллов </a:t>
                      </a:r>
                    </a:p>
                  </a:txBody>
                  <a:tcPr marL="68580" marR="68580" marT="0" marB="0"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r>
            </a:tbl>
          </a:graphicData>
        </a:graphic>
      </p:graphicFrame>
    </p:spTree>
    <p:extLst>
      <p:ext uri="{BB962C8B-B14F-4D97-AF65-F5344CB8AC3E}">
        <p14:creationId xmlns:p14="http://schemas.microsoft.com/office/powerpoint/2010/main" val="590897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22940904-895E-427E-8AA6-8A6D6AEE8FAA}"/>
              </a:ext>
            </a:extLst>
          </p:cNvPr>
          <p:cNvSpPr>
            <a:spLocks noGrp="1"/>
          </p:cNvSpPr>
          <p:nvPr>
            <p:ph idx="1"/>
          </p:nvPr>
        </p:nvSpPr>
        <p:spPr>
          <a:xfrm>
            <a:off x="0" y="1481329"/>
            <a:ext cx="9144000" cy="4525963"/>
          </a:xfrm>
        </p:spPr>
        <p:txBody>
          <a:bodyPr>
            <a:normAutofit/>
          </a:bodyPr>
          <a:lstStyle/>
          <a:p>
            <a:endParaRPr lang="ru-RU" dirty="0"/>
          </a:p>
          <a:p>
            <a:endParaRPr lang="ru-RU" dirty="0"/>
          </a:p>
          <a:p>
            <a:endParaRPr lang="ru-RU" dirty="0"/>
          </a:p>
          <a:p>
            <a:r>
              <a:rPr lang="ru-RU" dirty="0"/>
              <a:t>Выпускникам 9 (10) класса, имеющим оценки "5" по изученным предметам, </a:t>
            </a:r>
            <a:r>
              <a:rPr lang="ru-RU" b="1" dirty="0">
                <a:solidFill>
                  <a:srgbClr val="FF0000"/>
                </a:solidFill>
              </a:rPr>
              <a:t>подлежащим включению в приложение к аттестату об основном среднем образовании, выдается аттестат с отличием об основном среднем образовании в</a:t>
            </a:r>
            <a:endParaRPr lang="ru-RU" dirty="0">
              <a:solidFill>
                <a:srgbClr val="FF0000"/>
              </a:solidFill>
            </a:endParaRPr>
          </a:p>
        </p:txBody>
      </p:sp>
      <p:sp>
        <p:nvSpPr>
          <p:cNvPr id="3" name="Заголовок 2">
            <a:extLst>
              <a:ext uri="{FF2B5EF4-FFF2-40B4-BE49-F238E27FC236}">
                <a16:creationId xmlns:a16="http://schemas.microsoft.com/office/drawing/2014/main" xmlns="" id="{FDACFDE8-FB04-46C3-B0BE-AC77F02489BA}"/>
              </a:ext>
            </a:extLst>
          </p:cNvPr>
          <p:cNvSpPr>
            <a:spLocks noGrp="1"/>
          </p:cNvSpPr>
          <p:nvPr>
            <p:ph type="title"/>
          </p:nvPr>
        </p:nvSpPr>
        <p:spPr>
          <a:xfrm>
            <a:off x="0" y="274637"/>
            <a:ext cx="9144000" cy="2074243"/>
          </a:xfrm>
        </p:spPr>
        <p:txBody>
          <a:bodyPr>
            <a:noAutofit/>
          </a:bodyPr>
          <a:lstStyle/>
          <a:p>
            <a:pPr algn="ctr"/>
            <a:r>
              <a:rPr lang="ru-RU" sz="2800" u="sng" dirty="0"/>
              <a:t>Приказ МОН РК от 28.01.2015 года№ 39 </a:t>
            </a:r>
            <a:r>
              <a:rPr lang="ru-RU" sz="2800" dirty="0"/>
              <a:t/>
            </a:r>
            <a:br>
              <a:rPr lang="ru-RU" sz="2800" dirty="0"/>
            </a:br>
            <a:r>
              <a:rPr lang="ru-RU" sz="2800" dirty="0"/>
              <a:t>"Об утверждении видов и форм документов об образовании государственного образца и Правила их выдачи" </a:t>
            </a:r>
          </a:p>
        </p:txBody>
      </p:sp>
    </p:spTree>
    <p:extLst>
      <p:ext uri="{BB962C8B-B14F-4D97-AF65-F5344CB8AC3E}">
        <p14:creationId xmlns:p14="http://schemas.microsoft.com/office/powerpoint/2010/main" val="2287832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76E540CB-2F61-4644-977B-A97EE9FE3893}"/>
              </a:ext>
            </a:extLst>
          </p:cNvPr>
          <p:cNvSpPr>
            <a:spLocks noGrp="1"/>
          </p:cNvSpPr>
          <p:nvPr>
            <p:ph idx="1"/>
          </p:nvPr>
        </p:nvSpPr>
        <p:spPr/>
        <p:txBody>
          <a:bodyPr>
            <a:normAutofit/>
          </a:bodyPr>
          <a:lstStyle/>
          <a:p>
            <a:pPr marL="109728" indent="0">
              <a:buNone/>
            </a:pPr>
            <a:endParaRPr lang="ru-RU" dirty="0"/>
          </a:p>
          <a:p>
            <a:pPr marL="109728" indent="0">
              <a:buNone/>
            </a:pPr>
            <a:r>
              <a:rPr lang="kk-KZ" dirty="0"/>
              <a:t>-</a:t>
            </a:r>
            <a:r>
              <a:rPr lang="ru-RU" dirty="0"/>
              <a:t> 9 (10) и 11 (12) классов </a:t>
            </a:r>
            <a:r>
              <a:rPr lang="ru-RU" b="1" dirty="0">
                <a:solidFill>
                  <a:srgbClr val="FF0000"/>
                </a:solidFill>
              </a:rPr>
              <a:t>по одному или двум предметам </a:t>
            </a:r>
            <a:r>
              <a:rPr lang="ru-RU" dirty="0"/>
              <a:t>допускаются к повторной итоговой аттестации по данным учебным предметам в форме экзамена;</a:t>
            </a:r>
          </a:p>
          <a:p>
            <a:pPr marL="109728" indent="0">
              <a:buNone/>
            </a:pPr>
            <a:endParaRPr lang="ru-RU" dirty="0"/>
          </a:p>
          <a:p>
            <a:pPr marL="109728" indent="0">
              <a:buNone/>
            </a:pPr>
            <a:r>
              <a:rPr lang="ru-RU" dirty="0"/>
              <a:t>-9(10)класса при неудовлетворительных оценках </a:t>
            </a:r>
            <a:r>
              <a:rPr lang="ru-RU" b="1" dirty="0">
                <a:solidFill>
                  <a:srgbClr val="FF0000"/>
                </a:solidFill>
              </a:rPr>
              <a:t>по трем и более </a:t>
            </a:r>
            <a:r>
              <a:rPr lang="ru-RU" dirty="0"/>
              <a:t>предметам остаются на </a:t>
            </a:r>
            <a:r>
              <a:rPr lang="ru-RU" b="1" dirty="0">
                <a:solidFill>
                  <a:srgbClr val="FF0000"/>
                </a:solidFill>
              </a:rPr>
              <a:t>повторный год </a:t>
            </a:r>
            <a:r>
              <a:rPr lang="ru-RU" dirty="0"/>
              <a:t>обучения</a:t>
            </a:r>
          </a:p>
        </p:txBody>
      </p:sp>
      <p:sp>
        <p:nvSpPr>
          <p:cNvPr id="3" name="Заголовок 2">
            <a:extLst>
              <a:ext uri="{FF2B5EF4-FFF2-40B4-BE49-F238E27FC236}">
                <a16:creationId xmlns:a16="http://schemas.microsoft.com/office/drawing/2014/main" xmlns="" id="{05270A3D-86CE-4271-B4D6-8F66B292ED14}"/>
              </a:ext>
            </a:extLst>
          </p:cNvPr>
          <p:cNvSpPr>
            <a:spLocks noGrp="1"/>
          </p:cNvSpPr>
          <p:nvPr>
            <p:ph type="title"/>
          </p:nvPr>
        </p:nvSpPr>
        <p:spPr>
          <a:xfrm>
            <a:off x="0" y="274639"/>
            <a:ext cx="9144000" cy="1143000"/>
          </a:xfrm>
        </p:spPr>
        <p:txBody>
          <a:bodyPr>
            <a:noAutofit/>
          </a:bodyPr>
          <a:lstStyle/>
          <a:p>
            <a:pPr algn="ctr"/>
            <a:r>
              <a:rPr lang="ru-RU" sz="2800" dirty="0"/>
              <a:t>Неуспевающие по одному или двум предметам </a:t>
            </a:r>
          </a:p>
        </p:txBody>
      </p:sp>
    </p:spTree>
    <p:extLst>
      <p:ext uri="{BB962C8B-B14F-4D97-AF65-F5344CB8AC3E}">
        <p14:creationId xmlns:p14="http://schemas.microsoft.com/office/powerpoint/2010/main" val="1122251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CA9BDB48-5270-4286-B976-02A626E57716}"/>
              </a:ext>
            </a:extLst>
          </p:cNvPr>
          <p:cNvSpPr>
            <a:spLocks noGrp="1"/>
          </p:cNvSpPr>
          <p:nvPr>
            <p:ph idx="1"/>
          </p:nvPr>
        </p:nvSpPr>
        <p:spPr>
          <a:xfrm>
            <a:off x="0" y="1481328"/>
            <a:ext cx="9144000" cy="5376672"/>
          </a:xfrm>
        </p:spPr>
        <p:txBody>
          <a:bodyPr>
            <a:normAutofit fontScale="85000" lnSpcReduction="20000"/>
          </a:bodyPr>
          <a:lstStyle/>
          <a:p>
            <a:r>
              <a:rPr lang="ru-RU" dirty="0"/>
              <a:t>Только обучающимся 11 (12) класса:</a:t>
            </a:r>
          </a:p>
          <a:p>
            <a:pPr marL="109728" indent="0">
              <a:buNone/>
            </a:pPr>
            <a:endParaRPr lang="ru-RU" dirty="0"/>
          </a:p>
          <a:p>
            <a:pPr>
              <a:buFontTx/>
              <a:buChar char="-"/>
            </a:pPr>
            <a:r>
              <a:rPr lang="ru-RU" dirty="0"/>
              <a:t>при получении неудовлетворительных оценок </a:t>
            </a:r>
            <a:r>
              <a:rPr lang="ru-RU" b="1" dirty="0">
                <a:solidFill>
                  <a:srgbClr val="FF0000"/>
                </a:solidFill>
              </a:rPr>
              <a:t>по трем и более предметам,</a:t>
            </a:r>
          </a:p>
          <a:p>
            <a:pPr>
              <a:buFontTx/>
              <a:buChar char="-"/>
            </a:pPr>
            <a:endParaRPr lang="ru-RU" dirty="0"/>
          </a:p>
          <a:p>
            <a:pPr>
              <a:buFontTx/>
              <a:buChar char="-"/>
            </a:pPr>
            <a:r>
              <a:rPr lang="kk-KZ" dirty="0">
                <a:solidFill>
                  <a:srgbClr val="FF0000"/>
                </a:solidFill>
              </a:rPr>
              <a:t>в</a:t>
            </a:r>
            <a:r>
              <a:rPr lang="ru-RU" dirty="0">
                <a:solidFill>
                  <a:srgbClr val="FF0000"/>
                </a:solidFill>
              </a:rPr>
              <a:t> следующем учебном году</a:t>
            </a:r>
            <a:r>
              <a:rPr lang="ru-RU" dirty="0"/>
              <a:t> разрешено проходить повторную итоговую аттестацию по соответствующим учебным предметам в форме экзамена.</a:t>
            </a:r>
          </a:p>
          <a:p>
            <a:pPr>
              <a:buFontTx/>
              <a:buChar char="-"/>
            </a:pPr>
            <a:endParaRPr lang="ru-RU" dirty="0"/>
          </a:p>
          <a:p>
            <a:pPr>
              <a:buFontTx/>
              <a:buChar char="-"/>
            </a:pPr>
            <a:r>
              <a:rPr lang="ru-RU" dirty="0"/>
              <a:t>Экзаменационные материалы повторной итоговой аттестации </a:t>
            </a:r>
            <a:r>
              <a:rPr lang="ru-RU" dirty="0">
                <a:solidFill>
                  <a:srgbClr val="FF0000"/>
                </a:solidFill>
              </a:rPr>
              <a:t>разрабатываются школами самостоятельно</a:t>
            </a:r>
          </a:p>
          <a:p>
            <a:pPr>
              <a:buFontTx/>
              <a:buChar char="-"/>
            </a:pPr>
            <a:endParaRPr lang="ru-RU" dirty="0"/>
          </a:p>
          <a:p>
            <a:pPr>
              <a:buFontTx/>
              <a:buChar char="-"/>
            </a:pPr>
            <a:r>
              <a:rPr lang="ru-RU" dirty="0"/>
              <a:t>Сроки повторных итоговых аттестации устанавливают управления образования, районные и городские отделы образования по согласованию с управлениями образования,</a:t>
            </a:r>
          </a:p>
        </p:txBody>
      </p:sp>
      <p:sp>
        <p:nvSpPr>
          <p:cNvPr id="3" name="Заголовок 2">
            <a:extLst>
              <a:ext uri="{FF2B5EF4-FFF2-40B4-BE49-F238E27FC236}">
                <a16:creationId xmlns:a16="http://schemas.microsoft.com/office/drawing/2014/main" xmlns="" id="{D17C14C8-4236-4A56-A704-C4EB3C98540D}"/>
              </a:ext>
            </a:extLst>
          </p:cNvPr>
          <p:cNvSpPr>
            <a:spLocks noGrp="1"/>
          </p:cNvSpPr>
          <p:nvPr>
            <p:ph type="title"/>
          </p:nvPr>
        </p:nvSpPr>
        <p:spPr>
          <a:xfrm>
            <a:off x="0" y="364515"/>
            <a:ext cx="9144000" cy="1143000"/>
          </a:xfrm>
        </p:spPr>
        <p:txBody>
          <a:bodyPr>
            <a:noAutofit/>
          </a:bodyPr>
          <a:lstStyle/>
          <a:p>
            <a:pPr algn="ctr"/>
            <a:r>
              <a:rPr lang="ru-RU" sz="2400" dirty="0"/>
              <a:t>Приказ МОН РК от 12.06.2009года № 289 </a:t>
            </a:r>
            <a:br>
              <a:rPr lang="ru-RU" sz="2400" dirty="0"/>
            </a:br>
            <a:r>
              <a:rPr lang="ru-RU" sz="2400" dirty="0"/>
              <a:t>"Об утверждении формы справки, выдаваемой лицам, не завершившим образование"</a:t>
            </a:r>
          </a:p>
        </p:txBody>
      </p:sp>
    </p:spTree>
    <p:extLst>
      <p:ext uri="{BB962C8B-B14F-4D97-AF65-F5344CB8AC3E}">
        <p14:creationId xmlns:p14="http://schemas.microsoft.com/office/powerpoint/2010/main" val="1725727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ru-RU" dirty="0"/>
              <a:t>Приказ Министра образования и науки Республики Казахстан от </a:t>
            </a:r>
            <a:r>
              <a:rPr lang="ru-RU" b="1" dirty="0"/>
              <a:t>18 марта 2008 года № 125</a:t>
            </a:r>
            <a:r>
              <a:rPr lang="ru-RU" b="1" dirty="0" smtClean="0"/>
              <a:t>.</a:t>
            </a:r>
          </a:p>
          <a:p>
            <a:endParaRPr lang="ru-RU" dirty="0"/>
          </a:p>
          <a:p>
            <a:r>
              <a:rPr lang="en-US" dirty="0" err="1" smtClean="0"/>
              <a:t>Приказ</a:t>
            </a:r>
            <a:r>
              <a:rPr lang="en-US" dirty="0" smtClean="0"/>
              <a:t> </a:t>
            </a:r>
            <a:r>
              <a:rPr lang="en-US" dirty="0" err="1"/>
              <a:t>Министра</a:t>
            </a:r>
            <a:r>
              <a:rPr lang="en-US" dirty="0"/>
              <a:t> </a:t>
            </a:r>
            <a:r>
              <a:rPr lang="en-US" dirty="0" err="1"/>
              <a:t>образования</a:t>
            </a:r>
            <a:r>
              <a:rPr lang="en-US" dirty="0"/>
              <a:t> и </a:t>
            </a:r>
            <a:r>
              <a:rPr lang="en-US" dirty="0" err="1"/>
              <a:t>науки</a:t>
            </a:r>
            <a:r>
              <a:rPr lang="en-US" dirty="0"/>
              <a:t> </a:t>
            </a:r>
            <a:r>
              <a:rPr lang="en-US" dirty="0" err="1"/>
              <a:t>Республики</a:t>
            </a:r>
            <a:r>
              <a:rPr lang="en-US" dirty="0"/>
              <a:t> </a:t>
            </a:r>
            <a:r>
              <a:rPr lang="en-US" dirty="0" err="1"/>
              <a:t>Казахстан</a:t>
            </a:r>
            <a:r>
              <a:rPr lang="en-US" dirty="0"/>
              <a:t> </a:t>
            </a:r>
            <a:r>
              <a:rPr lang="en-US" dirty="0" err="1"/>
              <a:t>от</a:t>
            </a:r>
            <a:r>
              <a:rPr lang="en-US" dirty="0"/>
              <a:t> </a:t>
            </a:r>
            <a:r>
              <a:rPr lang="en-US" b="1" dirty="0"/>
              <a:t>28 </a:t>
            </a:r>
            <a:r>
              <a:rPr lang="en-US" b="1" dirty="0" err="1"/>
              <a:t>августа</a:t>
            </a:r>
            <a:r>
              <a:rPr lang="en-US" b="1" dirty="0"/>
              <a:t> 2020 </a:t>
            </a:r>
            <a:r>
              <a:rPr lang="en-US" b="1" dirty="0" err="1" smtClean="0"/>
              <a:t>года</a:t>
            </a:r>
            <a:r>
              <a:rPr lang="en-US" b="1" dirty="0" smtClean="0"/>
              <a:t> </a:t>
            </a:r>
            <a:r>
              <a:rPr lang="en-US" b="1" dirty="0"/>
              <a:t>№ 373. </a:t>
            </a:r>
            <a:endParaRPr lang="kk-KZ" b="1" dirty="0" smtClean="0"/>
          </a:p>
          <a:p>
            <a:endParaRPr lang="kk-KZ" dirty="0"/>
          </a:p>
          <a:p>
            <a:r>
              <a:rPr lang="ru-RU" dirty="0"/>
              <a:t>Приказ Министра образования и науки Республики Казахстан от </a:t>
            </a:r>
            <a:r>
              <a:rPr lang="ru-RU" b="1" dirty="0"/>
              <a:t>21 октября 2020 года № 453.</a:t>
            </a:r>
          </a:p>
        </p:txBody>
      </p:sp>
      <p:sp>
        <p:nvSpPr>
          <p:cNvPr id="3" name="Заголовок 2"/>
          <p:cNvSpPr>
            <a:spLocks noGrp="1"/>
          </p:cNvSpPr>
          <p:nvPr>
            <p:ph type="title"/>
          </p:nvPr>
        </p:nvSpPr>
        <p:spPr/>
        <p:txBody>
          <a:bodyPr/>
          <a:lstStyle/>
          <a:p>
            <a:r>
              <a:rPr lang="kk-KZ" dirty="0" smtClean="0"/>
              <a:t>НОРМАТИВНЫЕ ДОКУМЕНТЫ </a:t>
            </a:r>
            <a:endParaRPr lang="ru-RU" dirty="0"/>
          </a:p>
        </p:txBody>
      </p:sp>
    </p:spTree>
    <p:extLst>
      <p:ext uri="{BB962C8B-B14F-4D97-AF65-F5344CB8AC3E}">
        <p14:creationId xmlns:p14="http://schemas.microsoft.com/office/powerpoint/2010/main" val="1665357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4E69DE6F-448C-4D6A-BD63-0DF1C28567EB}"/>
              </a:ext>
            </a:extLst>
          </p:cNvPr>
          <p:cNvSpPr>
            <a:spLocks noGrp="1"/>
          </p:cNvSpPr>
          <p:nvPr>
            <p:ph idx="1"/>
          </p:nvPr>
        </p:nvSpPr>
        <p:spPr>
          <a:xfrm>
            <a:off x="0" y="1481329"/>
            <a:ext cx="9144000" cy="4525963"/>
          </a:xfrm>
        </p:spPr>
        <p:txBody>
          <a:bodyPr>
            <a:normAutofit fontScale="92500" lnSpcReduction="20000"/>
          </a:bodyPr>
          <a:lstStyle/>
          <a:p>
            <a:pPr marL="109728" indent="0">
              <a:buNone/>
            </a:pPr>
            <a:r>
              <a:rPr lang="ru-RU" dirty="0"/>
              <a:t> 9 (10) класса  выдается </a:t>
            </a:r>
          </a:p>
          <a:p>
            <a:pPr marL="109728" indent="0">
              <a:buNone/>
            </a:pPr>
            <a:r>
              <a:rPr lang="ru-RU" b="1" dirty="0"/>
              <a:t>               аттестат об основном среднем образовании</a:t>
            </a:r>
          </a:p>
          <a:p>
            <a:pPr marL="109728" indent="0">
              <a:buNone/>
            </a:pPr>
            <a:r>
              <a:rPr lang="ru-RU" dirty="0"/>
              <a:t> 11 (12) класса выдается </a:t>
            </a:r>
          </a:p>
          <a:p>
            <a:pPr marL="109728" indent="0">
              <a:buNone/>
            </a:pPr>
            <a:r>
              <a:rPr lang="ru-RU" b="1" dirty="0"/>
              <a:t>               аттестат об общем среднем образовании.</a:t>
            </a:r>
          </a:p>
          <a:p>
            <a:endParaRPr lang="ru-RU" dirty="0"/>
          </a:p>
          <a:p>
            <a:r>
              <a:rPr lang="ru-RU" b="1" dirty="0"/>
              <a:t>9 (10) классов</a:t>
            </a:r>
            <a:r>
              <a:rPr lang="ru-RU" dirty="0"/>
              <a:t>, получившие неудовлетворительную оценку при повторной итоговой аттестации, остаются </a:t>
            </a:r>
            <a:r>
              <a:rPr lang="ru-RU" b="1" dirty="0"/>
              <a:t>на повторный год обучения</a:t>
            </a:r>
            <a:r>
              <a:rPr lang="ru-RU" dirty="0"/>
              <a:t>.</a:t>
            </a:r>
          </a:p>
          <a:p>
            <a:endParaRPr lang="ru-RU" dirty="0"/>
          </a:p>
          <a:p>
            <a:r>
              <a:rPr lang="ru-RU" b="1" dirty="0"/>
              <a:t>11 (12) классов</a:t>
            </a:r>
            <a:r>
              <a:rPr lang="ru-RU" dirty="0"/>
              <a:t>, получившие неудовлетворительную оценку при повторной итоговой аттестации, получают </a:t>
            </a:r>
            <a:r>
              <a:rPr lang="ru-RU" b="1" dirty="0"/>
              <a:t>справку, выдаваемую лицам, не завершившим образование</a:t>
            </a:r>
            <a:endParaRPr lang="ru-RU" dirty="0"/>
          </a:p>
        </p:txBody>
      </p:sp>
      <p:sp>
        <p:nvSpPr>
          <p:cNvPr id="3" name="Заголовок 2">
            <a:extLst>
              <a:ext uri="{FF2B5EF4-FFF2-40B4-BE49-F238E27FC236}">
                <a16:creationId xmlns:a16="http://schemas.microsoft.com/office/drawing/2014/main" xmlns="" id="{C904F558-A024-4AC6-9807-E57590F2C143}"/>
              </a:ext>
            </a:extLst>
          </p:cNvPr>
          <p:cNvSpPr>
            <a:spLocks noGrp="1"/>
          </p:cNvSpPr>
          <p:nvPr>
            <p:ph type="title"/>
          </p:nvPr>
        </p:nvSpPr>
        <p:spPr/>
        <p:txBody>
          <a:bodyPr/>
          <a:lstStyle/>
          <a:p>
            <a:pPr algn="ctr"/>
            <a:r>
              <a:rPr lang="kk-KZ" dirty="0"/>
              <a:t>Повторная атеестация</a:t>
            </a:r>
            <a:endParaRPr lang="ru-RU" dirty="0"/>
          </a:p>
        </p:txBody>
      </p:sp>
    </p:spTree>
    <p:extLst>
      <p:ext uri="{BB962C8B-B14F-4D97-AF65-F5344CB8AC3E}">
        <p14:creationId xmlns:p14="http://schemas.microsoft.com/office/powerpoint/2010/main" val="4085173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1E8DB98F-6D62-41B9-B0DB-5349DDD38462}"/>
              </a:ext>
            </a:extLst>
          </p:cNvPr>
          <p:cNvSpPr>
            <a:spLocks noGrp="1"/>
          </p:cNvSpPr>
          <p:nvPr>
            <p:ph idx="1"/>
          </p:nvPr>
        </p:nvSpPr>
        <p:spPr>
          <a:xfrm>
            <a:off x="0" y="1481328"/>
            <a:ext cx="9144000" cy="5376672"/>
          </a:xfrm>
        </p:spPr>
        <p:txBody>
          <a:bodyPr>
            <a:normAutofit fontScale="92500" lnSpcReduction="20000"/>
          </a:bodyPr>
          <a:lstStyle/>
          <a:p>
            <a:r>
              <a:rPr lang="ru-RU" dirty="0"/>
              <a:t>1) по состоянию здоровья;</a:t>
            </a:r>
          </a:p>
          <a:p>
            <a:endParaRPr lang="ru-RU" dirty="0"/>
          </a:p>
          <a:p>
            <a:pPr marL="109728" indent="0">
              <a:buNone/>
            </a:pPr>
            <a:r>
              <a:rPr lang="ru-RU" dirty="0"/>
              <a:t>   2) инвалиды І-II группы, инвалиды детства, дети-инвалиды;</a:t>
            </a:r>
          </a:p>
          <a:p>
            <a:endParaRPr lang="ru-RU" dirty="0"/>
          </a:p>
          <a:p>
            <a:r>
              <a:rPr lang="ru-RU" dirty="0"/>
              <a:t>3) участники летних учебно-тренировочных сборов, кандидаты в сборную команду Республики Казахстан для участия в международных олимпиадах (соревнованиях);</a:t>
            </a:r>
          </a:p>
          <a:p>
            <a:endParaRPr lang="ru-RU" dirty="0"/>
          </a:p>
          <a:p>
            <a:r>
              <a:rPr lang="ru-RU" dirty="0"/>
              <a:t>4) смерти близких родственников (родители, дети, усыновители, </a:t>
            </a:r>
            <a:r>
              <a:rPr lang="ru-RU" dirty="0" err="1"/>
              <a:t>усыновленые</a:t>
            </a:r>
            <a:r>
              <a:rPr lang="ru-RU" dirty="0"/>
              <a:t> полнородные и неполнородные братья и сестры, дедушка, бабушка);</a:t>
            </a:r>
          </a:p>
          <a:p>
            <a:endParaRPr lang="ru-RU" dirty="0"/>
          </a:p>
          <a:p>
            <a:r>
              <a:rPr lang="ru-RU" dirty="0"/>
              <a:t> 5) чрезвычайных ситуаций социального, природного и техногенного характера.</a:t>
            </a:r>
          </a:p>
          <a:p>
            <a:endParaRPr lang="ru-RU" dirty="0"/>
          </a:p>
        </p:txBody>
      </p:sp>
      <p:sp>
        <p:nvSpPr>
          <p:cNvPr id="3" name="Заголовок 2">
            <a:extLst>
              <a:ext uri="{FF2B5EF4-FFF2-40B4-BE49-F238E27FC236}">
                <a16:creationId xmlns:a16="http://schemas.microsoft.com/office/drawing/2014/main" xmlns="" id="{B8ABBEB1-64C1-4B7E-BEB0-E0BB2FBE3973}"/>
              </a:ext>
            </a:extLst>
          </p:cNvPr>
          <p:cNvSpPr>
            <a:spLocks noGrp="1"/>
          </p:cNvSpPr>
          <p:nvPr>
            <p:ph type="title"/>
          </p:nvPr>
        </p:nvSpPr>
        <p:spPr/>
        <p:txBody>
          <a:bodyPr>
            <a:normAutofit fontScale="90000"/>
          </a:bodyPr>
          <a:lstStyle/>
          <a:p>
            <a:pPr algn="ctr"/>
            <a:r>
              <a:rPr lang="ru-RU" dirty="0">
                <a:solidFill>
                  <a:srgbClr val="FF0000"/>
                </a:solidFill>
              </a:rPr>
              <a:t>Освобождение от итоговой аттестации</a:t>
            </a:r>
          </a:p>
        </p:txBody>
      </p:sp>
    </p:spTree>
    <p:extLst>
      <p:ext uri="{BB962C8B-B14F-4D97-AF65-F5344CB8AC3E}">
        <p14:creationId xmlns:p14="http://schemas.microsoft.com/office/powerpoint/2010/main" val="2255715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DB239CA7-9CDB-40A5-97C8-D03BAEF2BE23}"/>
              </a:ext>
            </a:extLst>
          </p:cNvPr>
          <p:cNvSpPr>
            <a:spLocks noGrp="1"/>
          </p:cNvSpPr>
          <p:nvPr>
            <p:ph idx="1"/>
          </p:nvPr>
        </p:nvSpPr>
        <p:spPr>
          <a:xfrm>
            <a:off x="0" y="1481328"/>
            <a:ext cx="9144000" cy="5548072"/>
          </a:xfrm>
        </p:spPr>
        <p:txBody>
          <a:bodyPr>
            <a:normAutofit/>
          </a:bodyPr>
          <a:lstStyle/>
          <a:p>
            <a:pPr marL="109728" indent="0">
              <a:buNone/>
            </a:pPr>
            <a:r>
              <a:rPr lang="ru-RU" dirty="0"/>
              <a:t>В случаях чрезвычайных ситуаций социального, природного и техногенного характера итоговая аттестация проводится </a:t>
            </a:r>
            <a:r>
              <a:rPr lang="ru-RU" b="1" dirty="0"/>
              <a:t>на основании годовой оценки текущего учебного года</a:t>
            </a:r>
            <a:r>
              <a:rPr lang="ru-RU" dirty="0"/>
              <a:t>.</a:t>
            </a:r>
          </a:p>
          <a:p>
            <a:endParaRPr lang="ru-RU" dirty="0"/>
          </a:p>
          <a:p>
            <a:pPr marL="109728" indent="0">
              <a:buNone/>
            </a:pPr>
            <a:r>
              <a:rPr lang="ru-RU" dirty="0"/>
              <a:t>Заболевший в период итоговой аттестации, </a:t>
            </a:r>
            <a:r>
              <a:rPr lang="ru-RU" b="1" dirty="0"/>
              <a:t>сдает пропущенные экзамены после выздоровления.</a:t>
            </a:r>
          </a:p>
          <a:p>
            <a:endParaRPr lang="ru-RU" dirty="0"/>
          </a:p>
          <a:p>
            <a:pPr marL="109728" indent="0">
              <a:buNone/>
            </a:pPr>
            <a:r>
              <a:rPr lang="en-US" dirty="0"/>
              <a:t> </a:t>
            </a:r>
            <a:r>
              <a:rPr lang="kk-KZ" dirty="0"/>
              <a:t>О</a:t>
            </a:r>
            <a:r>
              <a:rPr lang="ru-RU" dirty="0" err="1"/>
              <a:t>бучающися</a:t>
            </a:r>
            <a:r>
              <a:rPr lang="ru-RU" dirty="0"/>
              <a:t> в форме экстерната сдают итоговый выпускной экзамен в форме </a:t>
            </a:r>
            <a:r>
              <a:rPr lang="ru-RU" b="1" dirty="0"/>
              <a:t>СОЧ с применением дистанционных образовательных технологий.</a:t>
            </a:r>
          </a:p>
          <a:p>
            <a:endParaRPr lang="ru-RU" dirty="0"/>
          </a:p>
        </p:txBody>
      </p:sp>
      <p:sp>
        <p:nvSpPr>
          <p:cNvPr id="3" name="Заголовок 2">
            <a:extLst>
              <a:ext uri="{FF2B5EF4-FFF2-40B4-BE49-F238E27FC236}">
                <a16:creationId xmlns:a16="http://schemas.microsoft.com/office/drawing/2014/main" xmlns="" id="{7EC4F923-2BC0-4C8A-B17F-75B7531DB6AF}"/>
              </a:ext>
            </a:extLst>
          </p:cNvPr>
          <p:cNvSpPr>
            <a:spLocks noGrp="1"/>
          </p:cNvSpPr>
          <p:nvPr>
            <p:ph type="title"/>
          </p:nvPr>
        </p:nvSpPr>
        <p:spPr/>
        <p:txBody>
          <a:bodyPr>
            <a:normAutofit/>
          </a:bodyPr>
          <a:lstStyle/>
          <a:p>
            <a:r>
              <a:rPr lang="ru-RU" sz="3200" dirty="0"/>
              <a:t>Карантин и чрезвычайные ситуации </a:t>
            </a:r>
          </a:p>
        </p:txBody>
      </p:sp>
    </p:spTree>
    <p:extLst>
      <p:ext uri="{BB962C8B-B14F-4D97-AF65-F5344CB8AC3E}">
        <p14:creationId xmlns:p14="http://schemas.microsoft.com/office/powerpoint/2010/main" val="884631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9266E42E-833D-4BC2-9301-4F1130A36FA4}"/>
              </a:ext>
            </a:extLst>
          </p:cNvPr>
          <p:cNvSpPr>
            <a:spLocks noGrp="1"/>
          </p:cNvSpPr>
          <p:nvPr>
            <p:ph idx="1"/>
          </p:nvPr>
        </p:nvSpPr>
        <p:spPr>
          <a:xfrm>
            <a:off x="0" y="1481329"/>
            <a:ext cx="9144000" cy="4525963"/>
          </a:xfrm>
        </p:spPr>
        <p:txBody>
          <a:bodyPr>
            <a:normAutofit/>
          </a:bodyPr>
          <a:lstStyle/>
          <a:p>
            <a:r>
              <a:rPr lang="ru-RU" b="1" u="sng" dirty="0">
                <a:solidFill>
                  <a:srgbClr val="FF0000"/>
                </a:solidFill>
              </a:rPr>
              <a:t>в случае выезда:</a:t>
            </a:r>
          </a:p>
          <a:p>
            <a:pPr marL="109728" indent="0">
              <a:buNone/>
            </a:pPr>
            <a:r>
              <a:rPr lang="ru-RU" dirty="0"/>
              <a:t>-обучающихся за границу для поступления на учебу;</a:t>
            </a:r>
          </a:p>
          <a:p>
            <a:pPr marL="109728" indent="0">
              <a:buNone/>
            </a:pPr>
            <a:r>
              <a:rPr lang="ru-RU" dirty="0"/>
              <a:t>-на постоянное место жительства при предъявлении подтверждающих документов.</a:t>
            </a:r>
          </a:p>
          <a:p>
            <a:pPr marL="109728" indent="0">
              <a:buNone/>
            </a:pPr>
            <a:endParaRPr lang="ru-RU" dirty="0"/>
          </a:p>
          <a:p>
            <a:pPr marL="109728" indent="0">
              <a:buNone/>
            </a:pPr>
            <a:r>
              <a:rPr lang="ru-RU" dirty="0"/>
              <a:t>Проводятся итоговые выпускные экзамены или государственные выпускные экзаменов </a:t>
            </a:r>
            <a:r>
              <a:rPr lang="ru-RU" b="1" dirty="0"/>
              <a:t>не ранее, чем за 2 месяца </a:t>
            </a:r>
            <a:r>
              <a:rPr lang="ru-RU" dirty="0"/>
              <a:t>до окончания учебного года.</a:t>
            </a:r>
          </a:p>
          <a:p>
            <a:endParaRPr lang="ru-RU" dirty="0"/>
          </a:p>
        </p:txBody>
      </p:sp>
      <p:sp>
        <p:nvSpPr>
          <p:cNvPr id="3" name="Заголовок 2">
            <a:extLst>
              <a:ext uri="{FF2B5EF4-FFF2-40B4-BE49-F238E27FC236}">
                <a16:creationId xmlns:a16="http://schemas.microsoft.com/office/drawing/2014/main" xmlns="" id="{B4A10FAC-0384-464D-87F1-46C4AA11C797}"/>
              </a:ext>
            </a:extLst>
          </p:cNvPr>
          <p:cNvSpPr>
            <a:spLocks noGrp="1"/>
          </p:cNvSpPr>
          <p:nvPr>
            <p:ph type="title"/>
          </p:nvPr>
        </p:nvSpPr>
        <p:spPr/>
        <p:txBody>
          <a:bodyPr>
            <a:normAutofit fontScale="90000"/>
          </a:bodyPr>
          <a:lstStyle/>
          <a:p>
            <a:r>
              <a:rPr lang="ru-RU" dirty="0"/>
              <a:t>Досрочная итоговая аттестация </a:t>
            </a:r>
          </a:p>
        </p:txBody>
      </p:sp>
    </p:spTree>
    <p:extLst>
      <p:ext uri="{BB962C8B-B14F-4D97-AF65-F5344CB8AC3E}">
        <p14:creationId xmlns:p14="http://schemas.microsoft.com/office/powerpoint/2010/main" val="2295765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28D4086D-FEEC-449C-839E-41ADF4C8C8B6}"/>
              </a:ext>
            </a:extLst>
          </p:cNvPr>
          <p:cNvSpPr>
            <a:spLocks noGrp="1"/>
          </p:cNvSpPr>
          <p:nvPr>
            <p:ph idx="1"/>
          </p:nvPr>
        </p:nvSpPr>
        <p:spPr>
          <a:xfrm>
            <a:off x="0" y="1481328"/>
            <a:ext cx="9144000" cy="5376672"/>
          </a:xfrm>
        </p:spPr>
        <p:txBody>
          <a:bodyPr>
            <a:normAutofit/>
          </a:bodyPr>
          <a:lstStyle/>
          <a:p>
            <a:r>
              <a:rPr lang="ru-RU" dirty="0"/>
              <a:t>Оценки, полученные обучающимися на устном экзамене </a:t>
            </a:r>
            <a:r>
              <a:rPr lang="ru-RU" dirty="0">
                <a:solidFill>
                  <a:srgbClr val="FF0000"/>
                </a:solidFill>
              </a:rPr>
              <a:t>объявляются после окончания </a:t>
            </a:r>
            <a:r>
              <a:rPr lang="ru-RU" dirty="0"/>
              <a:t>экзамена в данном классе или группе.</a:t>
            </a:r>
          </a:p>
          <a:p>
            <a:endParaRPr lang="ru-RU" dirty="0"/>
          </a:p>
          <a:p>
            <a:r>
              <a:rPr lang="ru-RU" dirty="0">
                <a:solidFill>
                  <a:srgbClr val="FF0000"/>
                </a:solidFill>
              </a:rPr>
              <a:t>На основании письменного заявления </a:t>
            </a:r>
            <a:r>
              <a:rPr lang="ru-RU" dirty="0"/>
              <a:t>обучающийся </a:t>
            </a:r>
            <a:r>
              <a:rPr lang="ru-RU" dirty="0" err="1"/>
              <a:t>ознакамливается</a:t>
            </a:r>
            <a:r>
              <a:rPr lang="ru-RU" dirty="0"/>
              <a:t> с результатами проверки своей письменной работы.</a:t>
            </a:r>
          </a:p>
          <a:p>
            <a:endParaRPr lang="ru-RU" dirty="0"/>
          </a:p>
          <a:p>
            <a:r>
              <a:rPr lang="ru-RU" dirty="0"/>
              <a:t>Получившие оценку "2" на очередном экзамене, </a:t>
            </a:r>
            <a:r>
              <a:rPr lang="ru-RU" dirty="0">
                <a:solidFill>
                  <a:srgbClr val="FF0000"/>
                </a:solidFill>
              </a:rPr>
              <a:t>допускаются к следующему экзамену</a:t>
            </a:r>
            <a:r>
              <a:rPr lang="ru-RU" dirty="0"/>
              <a:t>.</a:t>
            </a:r>
          </a:p>
          <a:p>
            <a:endParaRPr lang="ru-RU" dirty="0"/>
          </a:p>
        </p:txBody>
      </p:sp>
      <p:sp>
        <p:nvSpPr>
          <p:cNvPr id="3" name="Заголовок 2">
            <a:extLst>
              <a:ext uri="{FF2B5EF4-FFF2-40B4-BE49-F238E27FC236}">
                <a16:creationId xmlns:a16="http://schemas.microsoft.com/office/drawing/2014/main" xmlns="" id="{8D1053DA-10BD-4B44-ADEC-BC515C6C0DEC}"/>
              </a:ext>
            </a:extLst>
          </p:cNvPr>
          <p:cNvSpPr>
            <a:spLocks noGrp="1"/>
          </p:cNvSpPr>
          <p:nvPr>
            <p:ph type="title"/>
          </p:nvPr>
        </p:nvSpPr>
        <p:spPr/>
        <p:txBody>
          <a:bodyPr>
            <a:normAutofit fontScale="90000"/>
          </a:bodyPr>
          <a:lstStyle/>
          <a:p>
            <a:r>
              <a:rPr lang="kk-KZ" dirty="0"/>
              <a:t>Ознакомление с результатами экзаменов</a:t>
            </a:r>
            <a:endParaRPr lang="ru-RU" dirty="0"/>
          </a:p>
        </p:txBody>
      </p:sp>
    </p:spTree>
    <p:extLst>
      <p:ext uri="{BB962C8B-B14F-4D97-AF65-F5344CB8AC3E}">
        <p14:creationId xmlns:p14="http://schemas.microsoft.com/office/powerpoint/2010/main" val="1753161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F77B41C3-8606-4702-9EE8-3BC08527E8A3}"/>
              </a:ext>
            </a:extLst>
          </p:cNvPr>
          <p:cNvSpPr>
            <a:spLocks noGrp="1"/>
          </p:cNvSpPr>
          <p:nvPr>
            <p:ph idx="1"/>
          </p:nvPr>
        </p:nvSpPr>
        <p:spPr>
          <a:xfrm>
            <a:off x="0" y="1481328"/>
            <a:ext cx="9144000" cy="5376672"/>
          </a:xfrm>
        </p:spPr>
        <p:txBody>
          <a:bodyPr>
            <a:normAutofit fontScale="92500" lnSpcReduction="10000"/>
          </a:bodyPr>
          <a:lstStyle/>
          <a:p>
            <a:pPr marL="109728" indent="0">
              <a:buNone/>
            </a:pPr>
            <a:r>
              <a:rPr lang="ru-RU" dirty="0"/>
              <a:t>-итоговая оценка выставляется на основании результатов экзамена (по </a:t>
            </a:r>
            <a:r>
              <a:rPr lang="ru-RU" dirty="0" err="1"/>
              <a:t>пятибальной</a:t>
            </a:r>
            <a:r>
              <a:rPr lang="ru-RU" dirty="0"/>
              <a:t> шкале) и четвертных оценок за учебный год (по </a:t>
            </a:r>
            <a:r>
              <a:rPr lang="ru-RU" dirty="0" err="1"/>
              <a:t>пятибальной</a:t>
            </a:r>
            <a:r>
              <a:rPr lang="ru-RU" dirty="0"/>
              <a:t> шкале) в процентном соотношении 30 на 70. </a:t>
            </a:r>
          </a:p>
          <a:p>
            <a:pPr marL="109728" indent="0">
              <a:buNone/>
            </a:pPr>
            <a:endParaRPr lang="ru-RU" dirty="0"/>
          </a:p>
          <a:p>
            <a:pPr marL="109728" indent="0">
              <a:buNone/>
            </a:pPr>
            <a:r>
              <a:rPr lang="ru-RU" dirty="0"/>
              <a:t>-округление итоговой оценки проводится к ближайшему целому. </a:t>
            </a:r>
          </a:p>
          <a:p>
            <a:endParaRPr lang="ru-RU" dirty="0"/>
          </a:p>
          <a:p>
            <a:pPr marL="109728" indent="0">
              <a:buNone/>
            </a:pPr>
            <a:r>
              <a:rPr lang="ru-RU" dirty="0"/>
              <a:t>-при несогласии с оценкой, обучающийся обращается до 13 часов 00 минут следующего дня после объявления экзаменационной оценки в Комиссию  при районных отделах образования, управлениях образования.</a:t>
            </a:r>
          </a:p>
          <a:p>
            <a:r>
              <a:rPr lang="ru-RU" dirty="0"/>
              <a:t> </a:t>
            </a:r>
          </a:p>
          <a:p>
            <a:endParaRPr lang="ru-RU" dirty="0"/>
          </a:p>
          <a:p>
            <a:endParaRPr lang="ru-RU" dirty="0"/>
          </a:p>
        </p:txBody>
      </p:sp>
      <p:sp>
        <p:nvSpPr>
          <p:cNvPr id="3" name="Заголовок 2">
            <a:extLst>
              <a:ext uri="{FF2B5EF4-FFF2-40B4-BE49-F238E27FC236}">
                <a16:creationId xmlns:a16="http://schemas.microsoft.com/office/drawing/2014/main" xmlns="" id="{CFC43FEB-B513-470E-B647-0480F3714FB5}"/>
              </a:ext>
            </a:extLst>
          </p:cNvPr>
          <p:cNvSpPr>
            <a:spLocks noGrp="1"/>
          </p:cNvSpPr>
          <p:nvPr>
            <p:ph type="title"/>
          </p:nvPr>
        </p:nvSpPr>
        <p:spPr/>
        <p:txBody>
          <a:bodyPr>
            <a:normAutofit fontScale="90000"/>
          </a:bodyPr>
          <a:lstStyle/>
          <a:p>
            <a:r>
              <a:rPr lang="kk-KZ" dirty="0"/>
              <a:t>Оценивание экзаменационных работ</a:t>
            </a:r>
            <a:endParaRPr lang="ru-RU" dirty="0"/>
          </a:p>
        </p:txBody>
      </p:sp>
    </p:spTree>
    <p:extLst>
      <p:ext uri="{BB962C8B-B14F-4D97-AF65-F5344CB8AC3E}">
        <p14:creationId xmlns:p14="http://schemas.microsoft.com/office/powerpoint/2010/main" val="4188315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72A816CC-F727-4FE0-A80D-93389B31E9D0}"/>
              </a:ext>
            </a:extLst>
          </p:cNvPr>
          <p:cNvSpPr>
            <a:spLocks noGrp="1"/>
          </p:cNvSpPr>
          <p:nvPr>
            <p:ph idx="1"/>
          </p:nvPr>
        </p:nvSpPr>
        <p:spPr>
          <a:xfrm>
            <a:off x="0" y="1481328"/>
            <a:ext cx="9144000" cy="5376672"/>
          </a:xfrm>
        </p:spPr>
        <p:txBody>
          <a:bodyPr>
            <a:normAutofit fontScale="85000" lnSpcReduction="20000"/>
          </a:bodyPr>
          <a:lstStyle/>
          <a:p>
            <a:pPr marL="109728" indent="0">
              <a:buNone/>
            </a:pPr>
            <a:r>
              <a:rPr lang="ru-RU" dirty="0"/>
              <a:t>1) итоговая оценка по предмету определяется на </a:t>
            </a:r>
            <a:r>
              <a:rPr lang="ru-RU" dirty="0">
                <a:solidFill>
                  <a:srgbClr val="FF0000"/>
                </a:solidFill>
              </a:rPr>
              <a:t>основании годовой и экзаменационной </a:t>
            </a:r>
            <a:r>
              <a:rPr lang="ru-RU" dirty="0"/>
              <a:t>с учетом четвертных (полугодовых) оценок за текущий учебный год (учитывается при экзаменационной оценке "4" или "5");</a:t>
            </a:r>
          </a:p>
          <a:p>
            <a:endParaRPr lang="ru-RU" dirty="0"/>
          </a:p>
          <a:p>
            <a:pPr marL="109728" indent="0">
              <a:buNone/>
            </a:pPr>
            <a:r>
              <a:rPr lang="ru-RU" dirty="0"/>
              <a:t>2) </a:t>
            </a:r>
            <a:r>
              <a:rPr lang="ru-RU" dirty="0">
                <a:solidFill>
                  <a:srgbClr val="FF0000"/>
                </a:solidFill>
              </a:rPr>
              <a:t>при неудовлетворительной </a:t>
            </a:r>
            <a:r>
              <a:rPr lang="ru-RU" dirty="0"/>
              <a:t>экзаменационной оценке не выставляется положительная итоговая оценка;</a:t>
            </a:r>
          </a:p>
          <a:p>
            <a:pPr marL="109728" indent="0">
              <a:buNone/>
            </a:pPr>
            <a:endParaRPr lang="ru-RU" dirty="0"/>
          </a:p>
          <a:p>
            <a:pPr marL="109728" indent="0">
              <a:buNone/>
            </a:pPr>
            <a:r>
              <a:rPr lang="ru-RU" dirty="0"/>
              <a:t>3) итоговая оценка выставляется </a:t>
            </a:r>
            <a:r>
              <a:rPr lang="ru-RU" b="1" dirty="0">
                <a:solidFill>
                  <a:srgbClr val="FF0000"/>
                </a:solidFill>
              </a:rPr>
              <a:t>не выше </a:t>
            </a:r>
            <a:r>
              <a:rPr lang="ru-RU" dirty="0"/>
              <a:t>экзаменационной;</a:t>
            </a:r>
          </a:p>
          <a:p>
            <a:pPr marL="109728" indent="0">
              <a:buNone/>
            </a:pPr>
            <a:endParaRPr lang="ru-RU" dirty="0"/>
          </a:p>
          <a:p>
            <a:pPr marL="109728" indent="0">
              <a:buNone/>
            </a:pPr>
            <a:r>
              <a:rPr lang="ru-RU" dirty="0"/>
              <a:t>4) в случае, если в 11 (12) классах </a:t>
            </a:r>
            <a:r>
              <a:rPr lang="ru-RU" b="1" dirty="0"/>
              <a:t>не выбраны предметы </a:t>
            </a:r>
            <a:r>
              <a:rPr lang="ru-RU" dirty="0"/>
              <a:t>углубленного и стандартного уровней инвариантного компонента, в аттестат об общем среднем образовании выставляется итоговая оценка по этим предметам </a:t>
            </a:r>
            <a:r>
              <a:rPr lang="ru-RU" dirty="0">
                <a:solidFill>
                  <a:srgbClr val="FF0000"/>
                </a:solidFill>
              </a:rPr>
              <a:t>за 9 класс.</a:t>
            </a:r>
          </a:p>
          <a:p>
            <a:r>
              <a:rPr lang="ru-RU" dirty="0"/>
              <a:t>      </a:t>
            </a:r>
          </a:p>
        </p:txBody>
      </p:sp>
      <p:sp>
        <p:nvSpPr>
          <p:cNvPr id="3" name="Заголовок 2">
            <a:extLst>
              <a:ext uri="{FF2B5EF4-FFF2-40B4-BE49-F238E27FC236}">
                <a16:creationId xmlns:a16="http://schemas.microsoft.com/office/drawing/2014/main" xmlns="" id="{B6E641AC-721E-41D4-A894-43DA95E50159}"/>
              </a:ext>
            </a:extLst>
          </p:cNvPr>
          <p:cNvSpPr>
            <a:spLocks noGrp="1"/>
          </p:cNvSpPr>
          <p:nvPr>
            <p:ph type="title"/>
          </p:nvPr>
        </p:nvSpPr>
        <p:spPr/>
        <p:txBody>
          <a:bodyPr>
            <a:normAutofit/>
          </a:bodyPr>
          <a:lstStyle/>
          <a:p>
            <a:r>
              <a:rPr lang="ru-RU" dirty="0"/>
              <a:t>Итоговые оценки в 11 классах </a:t>
            </a:r>
          </a:p>
        </p:txBody>
      </p:sp>
    </p:spTree>
    <p:extLst>
      <p:ext uri="{BB962C8B-B14F-4D97-AF65-F5344CB8AC3E}">
        <p14:creationId xmlns:p14="http://schemas.microsoft.com/office/powerpoint/2010/main" val="1057286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16"/>
          <p:cNvSpPr txBox="1">
            <a:spLocks noGrp="1"/>
          </p:cNvSpPr>
          <p:nvPr>
            <p:ph type="title"/>
          </p:nvPr>
        </p:nvSpPr>
        <p:spPr>
          <a:xfrm>
            <a:off x="1907704" y="644692"/>
            <a:ext cx="4752528" cy="480053"/>
          </a:xfrm>
          <a:prstGeom prst="rect">
            <a:avLst/>
          </a:prstGeom>
        </p:spPr>
        <p:txBody>
          <a:bodyPr spcFirstLastPara="1" wrap="square" lIns="91425" tIns="91425" rIns="91425" bIns="91425" anchor="ctr" anchorCtr="0">
            <a:noAutofit/>
          </a:bodyPr>
          <a:lstStyle/>
          <a:p>
            <a:r>
              <a:rPr lang="kk-KZ" sz="2800" dirty="0" smtClean="0">
                <a:solidFill>
                  <a:schemeClr val="bg1"/>
                </a:solidFill>
                <a:latin typeface="Century Gothic" pitchFamily="34" charset="0"/>
              </a:rPr>
              <a:t>Обучающиеся обязаны</a:t>
            </a:r>
            <a:endParaRPr sz="2800" dirty="0">
              <a:solidFill>
                <a:schemeClr val="bg1"/>
              </a:solidFill>
              <a:latin typeface="Century Gothic" pitchFamily="34" charset="0"/>
            </a:endParaRPr>
          </a:p>
        </p:txBody>
      </p:sp>
      <p:sp>
        <p:nvSpPr>
          <p:cNvPr id="237" name="Google Shape;237;p16"/>
          <p:cNvSpPr txBox="1">
            <a:spLocks noGrp="1"/>
          </p:cNvSpPr>
          <p:nvPr>
            <p:ph type="body" idx="1"/>
          </p:nvPr>
        </p:nvSpPr>
        <p:spPr>
          <a:xfrm>
            <a:off x="467544" y="2180861"/>
            <a:ext cx="8676456" cy="4262992"/>
          </a:xfrm>
          <a:prstGeom prst="rect">
            <a:avLst/>
          </a:prstGeom>
          <a:ln>
            <a:solidFill>
              <a:schemeClr val="accent1"/>
            </a:solidFill>
          </a:ln>
        </p:spPr>
        <p:txBody>
          <a:bodyPr spcFirstLastPara="1" wrap="square" lIns="91425" tIns="91425" rIns="91425" bIns="91425" anchor="ctr" anchorCtr="0">
            <a:noAutofit/>
          </a:bodyPr>
          <a:lstStyle/>
          <a:p>
            <a:pPr lvl="0"/>
            <a:r>
              <a:rPr lang="ru-RU" sz="2000" b="1" dirty="0" smtClean="0">
                <a:solidFill>
                  <a:schemeClr val="accent4">
                    <a:lumMod val="50000"/>
                  </a:schemeClr>
                </a:solidFill>
                <a:latin typeface="Century Gothic" pitchFamily="34" charset="0"/>
              </a:rPr>
              <a:t>соблюдать нормы поведения, установленные инструкцией; </a:t>
            </a:r>
          </a:p>
          <a:p>
            <a:pPr lvl="0"/>
            <a:r>
              <a:rPr lang="ru-RU" sz="2000" b="1" dirty="0" smtClean="0">
                <a:solidFill>
                  <a:schemeClr val="accent4">
                    <a:lumMod val="50000"/>
                  </a:schemeClr>
                </a:solidFill>
                <a:latin typeface="Century Gothic" pitchFamily="34" charset="0"/>
              </a:rPr>
              <a:t>сдать экзаменационную работу после завершения времени, отведенного для экзамена </a:t>
            </a:r>
            <a:endParaRPr dirty="0">
              <a:solidFill>
                <a:schemeClr val="accent4">
                  <a:lumMod val="50000"/>
                </a:schemeClr>
              </a:solidFill>
              <a:latin typeface="Century Gothic" pitchFamily="34" charset="0"/>
            </a:endParaRPr>
          </a:p>
          <a:p>
            <a:pPr lvl="0">
              <a:spcBef>
                <a:spcPts val="1000"/>
              </a:spcBef>
              <a:buNone/>
            </a:pPr>
            <a:r>
              <a:rPr lang="en-US" sz="2000" b="1" dirty="0" smtClean="0">
                <a:latin typeface="Century Gothic" pitchFamily="34" charset="0"/>
              </a:rPr>
              <a:t> </a:t>
            </a:r>
            <a:r>
              <a:rPr lang="kk-KZ" sz="2000" b="1" dirty="0" smtClean="0">
                <a:solidFill>
                  <a:srgbClr val="FF0000"/>
                </a:solidFill>
                <a:latin typeface="Century Gothic" pitchFamily="34" charset="0"/>
              </a:rPr>
              <a:t>Во время тестирования запрещается использовать следующие предметы</a:t>
            </a:r>
            <a:r>
              <a:rPr lang="ru-RU" sz="2000" b="1" dirty="0" smtClean="0">
                <a:solidFill>
                  <a:srgbClr val="FF0000"/>
                </a:solidFill>
                <a:latin typeface="Century Gothic" pitchFamily="34" charset="0"/>
              </a:rPr>
              <a:t>:</a:t>
            </a:r>
          </a:p>
          <a:p>
            <a:pPr fontAlgn="t"/>
            <a:r>
              <a:rPr lang="kk-KZ" sz="1400" b="1" dirty="0" smtClean="0">
                <a:solidFill>
                  <a:schemeClr val="accent4">
                    <a:lumMod val="50000"/>
                  </a:schemeClr>
                </a:solidFill>
                <a:latin typeface="Century Gothic" pitchFamily="34" charset="0"/>
              </a:rPr>
              <a:t>мобильные телефоны</a:t>
            </a:r>
            <a:endParaRPr lang="ru-RU" sz="1400" b="1" dirty="0" smtClean="0">
              <a:solidFill>
                <a:schemeClr val="accent4">
                  <a:lumMod val="50000"/>
                </a:schemeClr>
              </a:solidFill>
              <a:latin typeface="Century Gothic" pitchFamily="34" charset="0"/>
            </a:endParaRPr>
          </a:p>
          <a:p>
            <a:pPr fontAlgn="t"/>
            <a:r>
              <a:rPr lang="kk-KZ" sz="1400" b="1" dirty="0" smtClean="0">
                <a:solidFill>
                  <a:schemeClr val="accent4">
                    <a:lumMod val="50000"/>
                  </a:schemeClr>
                </a:solidFill>
                <a:latin typeface="Century Gothic" pitchFamily="34" charset="0"/>
              </a:rPr>
              <a:t>справочные материалы</a:t>
            </a:r>
          </a:p>
          <a:p>
            <a:pPr fontAlgn="t"/>
            <a:r>
              <a:rPr lang="kk-KZ" sz="1400" b="1" dirty="0" smtClean="0">
                <a:solidFill>
                  <a:schemeClr val="accent4">
                    <a:lumMod val="50000"/>
                  </a:schemeClr>
                </a:solidFill>
                <a:latin typeface="Century Gothic" pitchFamily="34" charset="0"/>
              </a:rPr>
              <a:t>учебники и другую учебно-методическую литературу</a:t>
            </a:r>
            <a:endParaRPr lang="ru-RU" sz="1400" b="1" dirty="0" smtClean="0">
              <a:solidFill>
                <a:schemeClr val="accent4">
                  <a:lumMod val="50000"/>
                </a:schemeClr>
              </a:solidFill>
              <a:latin typeface="Century Gothic" pitchFamily="34" charset="0"/>
            </a:endParaRPr>
          </a:p>
          <a:p>
            <a:r>
              <a:rPr lang="ru-RU" sz="1400" b="1" dirty="0" smtClean="0">
                <a:solidFill>
                  <a:schemeClr val="accent4">
                    <a:lumMod val="50000"/>
                  </a:schemeClr>
                </a:solidFill>
                <a:latin typeface="Century Gothic" pitchFamily="34" charset="0"/>
              </a:rPr>
              <a:t>электронные устройства, которые обеспечивают внешнюю связь </a:t>
            </a:r>
            <a:r>
              <a:rPr lang="kk-KZ" sz="1400" b="1" dirty="0" smtClean="0">
                <a:solidFill>
                  <a:schemeClr val="accent4">
                    <a:lumMod val="50000"/>
                  </a:schemeClr>
                </a:solidFill>
                <a:latin typeface="Century Gothic" pitchFamily="34" charset="0"/>
              </a:rPr>
              <a:t>(смарт-часы)</a:t>
            </a:r>
            <a:endParaRPr lang="ru-RU" sz="1400" b="1" dirty="0" smtClean="0">
              <a:solidFill>
                <a:schemeClr val="accent4">
                  <a:lumMod val="50000"/>
                </a:schemeClr>
              </a:solidFill>
              <a:latin typeface="Century Gothic" pitchFamily="34" charset="0"/>
            </a:endParaRPr>
          </a:p>
          <a:p>
            <a:pPr fontAlgn="t"/>
            <a:r>
              <a:rPr lang="kk-KZ" sz="1400" b="1" dirty="0" smtClean="0">
                <a:solidFill>
                  <a:schemeClr val="accent4">
                    <a:lumMod val="50000"/>
                  </a:schemeClr>
                </a:solidFill>
                <a:latin typeface="Century Gothic" pitchFamily="34" charset="0"/>
              </a:rPr>
              <a:t>шпаргалки</a:t>
            </a:r>
            <a:endParaRPr sz="2000" dirty="0">
              <a:latin typeface="Century Gothic" pitchFamily="34" charset="0"/>
            </a:endParaRPr>
          </a:p>
        </p:txBody>
      </p:sp>
      <p:sp>
        <p:nvSpPr>
          <p:cNvPr id="238" name="Google Shape;238;p16"/>
          <p:cNvSpPr txBox="1">
            <a:spLocks noGrp="1"/>
          </p:cNvSpPr>
          <p:nvPr>
            <p:ph type="sldNum" idx="12"/>
          </p:nvPr>
        </p:nvSpPr>
        <p:spPr>
          <a:prstGeom prst="rect">
            <a:avLst/>
          </a:prstGeom>
        </p:spPr>
        <p:txBody>
          <a:bodyPr spcFirstLastPara="1" wrap="square" lIns="91425" tIns="91425" rIns="91425" bIns="91425" anchor="ctr" anchorCtr="0">
            <a:noAutofit/>
          </a:bodyPr>
          <a:lstStyle/>
          <a:p>
            <a:fld id="{00000000-1234-1234-1234-123412341234}" type="slidenum">
              <a:rPr lang="en">
                <a:solidFill>
                  <a:srgbClr val="FFFFFF"/>
                </a:solidFill>
              </a:rPr>
              <a:pPr/>
              <a:t>27</a:t>
            </a:fld>
            <a:endParaRPr>
              <a:solidFill>
                <a:srgbClr val="FFFFFF"/>
              </a:solidFill>
            </a:endParaRPr>
          </a:p>
        </p:txBody>
      </p:sp>
      <p:pic>
        <p:nvPicPr>
          <p:cNvPr id="17" name="Рисунок 16" descr="vazhno.jpg"/>
          <p:cNvPicPr>
            <a:picLocks noChangeAspect="1"/>
          </p:cNvPicPr>
          <p:nvPr/>
        </p:nvPicPr>
        <p:blipFill>
          <a:blip r:embed="rId3" cstate="print"/>
          <a:srcRect l="115" r="115"/>
          <a:stretch>
            <a:fillRect/>
          </a:stretch>
        </p:blipFill>
        <p:spPr>
          <a:xfrm>
            <a:off x="323528" y="192023"/>
            <a:ext cx="1224136" cy="1632181"/>
          </a:xfrm>
          <a:prstGeom prst="ellipse">
            <a:avLst/>
          </a:prstGeom>
        </p:spPr>
      </p:pic>
    </p:spTree>
    <p:extLst>
      <p:ext uri="{BB962C8B-B14F-4D97-AF65-F5344CB8AC3E}">
        <p14:creationId xmlns:p14="http://schemas.microsoft.com/office/powerpoint/2010/main" val="4028551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56A1502-2F23-4B66-AC15-54A6C29701C4}"/>
              </a:ext>
            </a:extLst>
          </p:cNvPr>
          <p:cNvSpPr>
            <a:spLocks noGrp="1"/>
          </p:cNvSpPr>
          <p:nvPr>
            <p:ph type="ctrTitle"/>
          </p:nvPr>
        </p:nvSpPr>
        <p:spPr>
          <a:xfrm>
            <a:off x="179512" y="260695"/>
            <a:ext cx="8964488" cy="1728191"/>
          </a:xfrm>
        </p:spPr>
        <p:txBody>
          <a:bodyPr>
            <a:normAutofit/>
          </a:bodyPr>
          <a:lstStyle/>
          <a:p>
            <a:pPr algn="ctr"/>
            <a:r>
              <a:rPr lang="ru-RU" sz="4000" dirty="0">
                <a:effectLst/>
              </a:rPr>
              <a:t>Порядок проведения итоговой аттестации</a:t>
            </a:r>
            <a:endParaRPr lang="ru-RU" sz="4000" dirty="0"/>
          </a:p>
        </p:txBody>
      </p:sp>
      <p:sp>
        <p:nvSpPr>
          <p:cNvPr id="3" name="Подзаголовок 2">
            <a:extLst>
              <a:ext uri="{FF2B5EF4-FFF2-40B4-BE49-F238E27FC236}">
                <a16:creationId xmlns:a16="http://schemas.microsoft.com/office/drawing/2014/main" xmlns="" id="{4E9EBD1E-55E5-4C9D-912D-1FC2A354C6EF}"/>
              </a:ext>
            </a:extLst>
          </p:cNvPr>
          <p:cNvSpPr>
            <a:spLocks noGrp="1"/>
          </p:cNvSpPr>
          <p:nvPr>
            <p:ph type="subTitle" idx="1"/>
          </p:nvPr>
        </p:nvSpPr>
        <p:spPr>
          <a:xfrm>
            <a:off x="0" y="1988886"/>
            <a:ext cx="8964488" cy="4464495"/>
          </a:xfrm>
        </p:spPr>
        <p:txBody>
          <a:bodyPr>
            <a:normAutofit fontScale="92500" lnSpcReduction="10000"/>
          </a:bodyPr>
          <a:lstStyle/>
          <a:p>
            <a:pPr algn="just"/>
            <a:endParaRPr lang="ru-RU" dirty="0"/>
          </a:p>
          <a:p>
            <a:pPr algn="just"/>
            <a:r>
              <a:rPr lang="ru-RU" dirty="0"/>
              <a:t>-</a:t>
            </a:r>
            <a:r>
              <a:rPr lang="ru-RU" sz="3200" b="1" dirty="0"/>
              <a:t>итоговых выпускных экзаменов для обучающихся 9 (10) класса;</a:t>
            </a:r>
          </a:p>
          <a:p>
            <a:pPr algn="just"/>
            <a:endParaRPr lang="ru-RU" sz="3200" b="1" dirty="0"/>
          </a:p>
          <a:p>
            <a:pPr algn="just"/>
            <a:r>
              <a:rPr lang="ru-RU" sz="3200" b="1" dirty="0"/>
              <a:t>-государственных выпускных экзаменов для обучающихся 11 (12) класса.</a:t>
            </a:r>
          </a:p>
          <a:p>
            <a:pPr algn="just"/>
            <a:endParaRPr lang="ru-RU" sz="3200" b="1" dirty="0"/>
          </a:p>
          <a:p>
            <a:pPr algn="just"/>
            <a:endParaRPr lang="ru-RU" sz="3200" b="1" dirty="0"/>
          </a:p>
          <a:p>
            <a:pPr algn="just"/>
            <a:r>
              <a:rPr lang="ru-RU" sz="3200" b="1" dirty="0"/>
              <a:t>-и</a:t>
            </a:r>
            <a:r>
              <a:rPr lang="ru-RU" b="1" dirty="0"/>
              <a:t>тоговая аттестация обучающихся 1-8 (9), 10 (11) классов не предусмотрена</a:t>
            </a:r>
            <a:endParaRPr lang="ru-RU" sz="3200" b="1" dirty="0"/>
          </a:p>
          <a:p>
            <a:endParaRPr lang="ru-RU" dirty="0"/>
          </a:p>
        </p:txBody>
      </p:sp>
    </p:spTree>
    <p:extLst>
      <p:ext uri="{BB962C8B-B14F-4D97-AF65-F5344CB8AC3E}">
        <p14:creationId xmlns:p14="http://schemas.microsoft.com/office/powerpoint/2010/main" val="2107064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xmlns="" id="{FA76EC55-37FD-490D-803D-CB1094C8DD7F}"/>
              </a:ext>
            </a:extLst>
          </p:cNvPr>
          <p:cNvSpPr>
            <a:spLocks noGrp="1"/>
          </p:cNvSpPr>
          <p:nvPr>
            <p:ph idx="1"/>
          </p:nvPr>
        </p:nvSpPr>
        <p:spPr>
          <a:xfrm>
            <a:off x="0" y="1481329"/>
            <a:ext cx="9144000" cy="5102035"/>
          </a:xfrm>
        </p:spPr>
        <p:txBody>
          <a:bodyPr>
            <a:normAutofit fontScale="85000" lnSpcReduction="20000"/>
          </a:bodyPr>
          <a:lstStyle/>
          <a:p>
            <a:r>
              <a:rPr lang="ru-RU" dirty="0"/>
              <a:t>1) письменный экзамен по казахскому языку  в форме эссе, для обучающихся школ с углубленным изучением предметов гуманитарного цикла – письменной работы (статья, рассказ, эссе);</a:t>
            </a:r>
          </a:p>
          <a:p>
            <a:endParaRPr lang="ru-RU" dirty="0"/>
          </a:p>
          <a:p>
            <a:pPr marL="109728" indent="0">
              <a:buNone/>
            </a:pPr>
            <a:r>
              <a:rPr lang="ru-RU" dirty="0"/>
              <a:t>    2) письменный экзамен по математике (алгебре); </a:t>
            </a:r>
          </a:p>
          <a:p>
            <a:pPr marL="109728" indent="0">
              <a:buNone/>
            </a:pPr>
            <a:endParaRPr lang="ru-RU" dirty="0"/>
          </a:p>
          <a:p>
            <a:r>
              <a:rPr lang="ru-RU" dirty="0"/>
              <a:t>3) письменный экзамен по казахскому языку и литературе в классах с русским  и письменного экзамена по русскому языку и литературе в классах с казахским языком обучения;</a:t>
            </a:r>
          </a:p>
          <a:p>
            <a:endParaRPr lang="ru-RU" dirty="0"/>
          </a:p>
          <a:p>
            <a:r>
              <a:rPr lang="ru-RU" dirty="0"/>
              <a:t>4) письменный экзамен по предмету по выбору </a:t>
            </a:r>
          </a:p>
          <a:p>
            <a:pPr marL="109728" indent="0">
              <a:buNone/>
            </a:pPr>
            <a:r>
              <a:rPr lang="ru-RU" sz="1800" dirty="0"/>
              <a:t>(Физика, Химия, Биология, География, Геометрия, История Казахстана, Всемирная история, Литература (по языку обучения), Иностранный язык (английский/ французский/немецкий), Информатика).</a:t>
            </a:r>
          </a:p>
          <a:p>
            <a:pPr marL="109728" indent="0">
              <a:buNone/>
            </a:pPr>
            <a:endParaRPr lang="ru-RU" dirty="0"/>
          </a:p>
        </p:txBody>
      </p:sp>
      <p:sp>
        <p:nvSpPr>
          <p:cNvPr id="3" name="Заголовок 2">
            <a:extLst>
              <a:ext uri="{FF2B5EF4-FFF2-40B4-BE49-F238E27FC236}">
                <a16:creationId xmlns:a16="http://schemas.microsoft.com/office/drawing/2014/main" xmlns="" id="{A7AA89D8-04E9-4E42-B393-49022C1ADC02}"/>
              </a:ext>
            </a:extLst>
          </p:cNvPr>
          <p:cNvSpPr>
            <a:spLocks noGrp="1"/>
          </p:cNvSpPr>
          <p:nvPr>
            <p:ph type="title"/>
          </p:nvPr>
        </p:nvSpPr>
        <p:spPr/>
        <p:txBody>
          <a:bodyPr>
            <a:normAutofit fontScale="90000"/>
          </a:bodyPr>
          <a:lstStyle/>
          <a:p>
            <a:pPr algn="ctr"/>
            <a:r>
              <a:rPr lang="ru-RU" dirty="0"/>
              <a:t> 9(10) классы - четыре экзамена, один из них по выбору</a:t>
            </a:r>
          </a:p>
        </p:txBody>
      </p:sp>
    </p:spTree>
    <p:extLst>
      <p:ext uri="{BB962C8B-B14F-4D97-AF65-F5344CB8AC3E}">
        <p14:creationId xmlns:p14="http://schemas.microsoft.com/office/powerpoint/2010/main" val="1292117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357158" y="1428736"/>
          <a:ext cx="8429684" cy="5368290"/>
        </p:xfrm>
        <a:graphic>
          <a:graphicData uri="http://schemas.openxmlformats.org/drawingml/2006/table">
            <a:tbl>
              <a:tblPr/>
              <a:tblGrid>
                <a:gridCol w="4421020"/>
                <a:gridCol w="4008664"/>
              </a:tblGrid>
              <a:tr h="441995">
                <a:tc>
                  <a:txBody>
                    <a:bodyPr/>
                    <a:lstStyle/>
                    <a:p>
                      <a:pPr>
                        <a:lnSpc>
                          <a:spcPct val="115000"/>
                        </a:lnSpc>
                        <a:spcAft>
                          <a:spcPts val="1000"/>
                        </a:spcAft>
                      </a:pPr>
                      <a:r>
                        <a:rPr lang="ru-RU" sz="2000" b="1" dirty="0">
                          <a:latin typeface="Times New Roman"/>
                          <a:ea typeface="Calibri"/>
                          <a:cs typeface="Arial"/>
                        </a:rPr>
                        <a:t>Чтение и письмо</a:t>
                      </a:r>
                      <a:endParaRPr lang="ru-RU" sz="2000" dirty="0">
                        <a:latin typeface="Calibri"/>
                        <a:ea typeface="Calibri"/>
                        <a:cs typeface="Arial"/>
                      </a:endParaRPr>
                    </a:p>
                  </a:txBody>
                  <a:tcPr marL="68580" marR="68580" marT="71755" marB="717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2000" b="1">
                          <a:latin typeface="Times New Roman"/>
                          <a:ea typeface="Calibri"/>
                          <a:cs typeface="Arial"/>
                        </a:rPr>
                        <a:t>2 часа (астрономических)</a:t>
                      </a:r>
                      <a:r>
                        <a:rPr lang="ru-RU" sz="2000" b="1" strike="sngStrike">
                          <a:latin typeface="Times New Roman"/>
                          <a:ea typeface="Calibri"/>
                          <a:cs typeface="Arial"/>
                        </a:rPr>
                        <a:t> </a:t>
                      </a:r>
                      <a:endParaRPr lang="ru-RU" sz="2000">
                        <a:latin typeface="Calibri"/>
                        <a:ea typeface="Calibri"/>
                        <a:cs typeface="Arial"/>
                      </a:endParaRPr>
                    </a:p>
                  </a:txBody>
                  <a:tcPr marL="68580" marR="68580" marT="71755" marB="717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5166">
                <a:tc gridSpan="2">
                  <a:txBody>
                    <a:bodyPr/>
                    <a:lstStyle/>
                    <a:p>
                      <a:pPr algn="just">
                        <a:lnSpc>
                          <a:spcPct val="115000"/>
                        </a:lnSpc>
                        <a:spcAft>
                          <a:spcPts val="1000"/>
                        </a:spcAft>
                      </a:pPr>
                      <a:r>
                        <a:rPr lang="kk-KZ" sz="2000" dirty="0">
                          <a:latin typeface="Times New Roman"/>
                          <a:ea typeface="Calibri"/>
                          <a:cs typeface="Arial"/>
                        </a:rPr>
                        <a:t>Экзаменационная 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latin typeface="Calibri"/>
                        <a:ea typeface="Calibri"/>
                        <a:cs typeface="Arial"/>
                      </a:endParaRPr>
                    </a:p>
                    <a:p>
                      <a:pPr algn="just">
                        <a:lnSpc>
                          <a:spcPct val="115000"/>
                        </a:lnSpc>
                        <a:spcAft>
                          <a:spcPts val="1000"/>
                        </a:spcAft>
                      </a:pPr>
                      <a:r>
                        <a:rPr lang="kk-KZ" sz="2000" dirty="0">
                          <a:latin typeface="Times New Roman"/>
                          <a:ea typeface="Calibri"/>
                          <a:cs typeface="Arial"/>
                        </a:rPr>
                        <a:t>Пользоваться словарями запрещается.</a:t>
                      </a:r>
                      <a:endParaRPr lang="ru-RU" sz="2000" dirty="0">
                        <a:latin typeface="Calibri"/>
                        <a:ea typeface="Calibri"/>
                        <a:cs typeface="Arial"/>
                      </a:endParaRPr>
                    </a:p>
                    <a:p>
                      <a:pPr algn="just">
                        <a:lnSpc>
                          <a:spcPct val="115000"/>
                        </a:lnSpc>
                        <a:spcAft>
                          <a:spcPts val="1000"/>
                        </a:spcAft>
                      </a:pPr>
                      <a:r>
                        <a:rPr lang="kk-KZ" sz="2000" dirty="0">
                          <a:latin typeface="Times New Roman"/>
                          <a:ea typeface="Calibri"/>
                          <a:cs typeface="Arial"/>
                        </a:rPr>
                        <a:t>Для обучающихся </a:t>
                      </a:r>
                      <a:r>
                        <a:rPr lang="kk-KZ" sz="2000" b="1" dirty="0">
                          <a:latin typeface="Times New Roman"/>
                          <a:ea typeface="Calibri"/>
                          <a:cs typeface="Arial"/>
                        </a:rPr>
                        <a:t>с углубленным изучением</a:t>
                      </a:r>
                      <a:r>
                        <a:rPr lang="kk-KZ" sz="2000" dirty="0">
                          <a:latin typeface="Times New Roman"/>
                          <a:ea typeface="Calibri"/>
                          <a:cs typeface="Arial"/>
                        </a:rPr>
                        <a:t> предметов гуманитарного цикла экзаменационная работа предполагает работу с двумя текстами (общий объем текстов – 450-500 слов). На основе текстов обучающиеся выполняют письменную работу – эссе/ статья/ рассказ (200-250 слов), в которой используются аргументы, факты и соответствующая лексика.</a:t>
                      </a:r>
                      <a:endParaRPr lang="ru-RU" sz="2000" dirty="0">
                        <a:latin typeface="Calibri"/>
                        <a:ea typeface="Calibri"/>
                        <a:cs typeface="Arial"/>
                      </a:endParaRPr>
                    </a:p>
                    <a:p>
                      <a:pPr algn="just">
                        <a:lnSpc>
                          <a:spcPct val="115000"/>
                        </a:lnSpc>
                        <a:spcAft>
                          <a:spcPts val="1000"/>
                        </a:spcAft>
                      </a:pPr>
                      <a:r>
                        <a:rPr lang="kk-KZ" sz="2000" dirty="0">
                          <a:latin typeface="Times New Roman"/>
                          <a:ea typeface="Calibri"/>
                          <a:cs typeface="Arial"/>
                        </a:rPr>
                        <a:t>Пользоваться словарями </a:t>
                      </a:r>
                      <a:r>
                        <a:rPr lang="kk-KZ" sz="2000" b="1" dirty="0">
                          <a:latin typeface="Times New Roman"/>
                          <a:ea typeface="Calibri"/>
                          <a:cs typeface="Arial"/>
                        </a:rPr>
                        <a:t>запрещается</a:t>
                      </a:r>
                      <a:r>
                        <a:rPr lang="kk-KZ" sz="2000" dirty="0">
                          <a:latin typeface="Times New Roman"/>
                          <a:ea typeface="Calibri"/>
                          <a:cs typeface="Arial"/>
                        </a:rPr>
                        <a:t>.</a:t>
                      </a:r>
                      <a:endParaRPr lang="ru-RU" sz="2000" dirty="0">
                        <a:latin typeface="Calibri"/>
                        <a:ea typeface="Calibri"/>
                        <a:cs typeface="Arial"/>
                      </a:endParaRPr>
                    </a:p>
                  </a:txBody>
                  <a:tcPr marL="68580" marR="68580" marT="71755" marB="717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441995">
                <a:tc>
                  <a:txBody>
                    <a:bodyPr/>
                    <a:lstStyle/>
                    <a:p>
                      <a:pPr algn="just">
                        <a:lnSpc>
                          <a:spcPct val="115000"/>
                        </a:lnSpc>
                        <a:spcAft>
                          <a:spcPts val="1000"/>
                        </a:spcAft>
                      </a:pPr>
                      <a:r>
                        <a:rPr lang="kk-KZ" sz="2000" b="1">
                          <a:latin typeface="Times New Roman"/>
                          <a:ea typeface="Calibri"/>
                          <a:cs typeface="Arial"/>
                        </a:rPr>
                        <a:t>Максимальный балл</a:t>
                      </a:r>
                      <a:endParaRPr lang="ru-RU" sz="2000">
                        <a:latin typeface="Calibri"/>
                        <a:ea typeface="Calibri"/>
                        <a:cs typeface="Arial"/>
                      </a:endParaRPr>
                    </a:p>
                  </a:txBody>
                  <a:tcPr marL="68580" marR="68580" marT="71755" marB="7175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kk-KZ" sz="2000" b="1" dirty="0">
                          <a:latin typeface="Times New Roman"/>
                          <a:ea typeface="Calibri"/>
                          <a:cs typeface="Arial"/>
                        </a:rPr>
                        <a:t>20 баллов </a:t>
                      </a:r>
                      <a:endParaRPr lang="ru-RU"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1928794" y="36708"/>
            <a:ext cx="5208340" cy="1669627"/>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algn="ctr" fontAlgn="base">
              <a:spcBef>
                <a:spcPct val="0"/>
              </a:spcBef>
              <a:spcAft>
                <a:spcPct val="0"/>
              </a:spcAft>
            </a:pPr>
            <a:r>
              <a:rPr lang="ru-RU" sz="2400" b="1" dirty="0" smtClean="0">
                <a:solidFill>
                  <a:prstClr val="black"/>
                </a:solidFill>
                <a:latin typeface="Times New Roman" pitchFamily="18" charset="0"/>
                <a:ea typeface="Calibri" pitchFamily="34" charset="0"/>
                <a:cs typeface="Times New Roman" pitchFamily="18" charset="0"/>
              </a:rPr>
              <a:t>Описание экзаменационной работы </a:t>
            </a:r>
            <a:endParaRPr lang="ru-RU" sz="24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ru-RU" sz="2400" b="1" dirty="0" smtClean="0">
                <a:solidFill>
                  <a:prstClr val="black"/>
                </a:solidFill>
                <a:latin typeface="Times New Roman" pitchFamily="18" charset="0"/>
                <a:ea typeface="Calibri" pitchFamily="34" charset="0"/>
                <a:cs typeface="Times New Roman" pitchFamily="18" charset="0"/>
              </a:rPr>
              <a:t>ПРЕДМЕТ «РУССКИЙ ЯЗЫК» </a:t>
            </a:r>
            <a:endParaRPr lang="ru-RU" sz="24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ru-RU" sz="2400" b="1" dirty="0" smtClean="0">
                <a:solidFill>
                  <a:prstClr val="black"/>
                </a:solidFill>
                <a:latin typeface="Times New Roman" pitchFamily="18" charset="0"/>
                <a:ea typeface="Calibri" pitchFamily="34" charset="0"/>
                <a:cs typeface="Times New Roman" pitchFamily="18" charset="0"/>
              </a:rPr>
              <a:t>(с русским языком обучения)</a:t>
            </a:r>
            <a:endParaRPr lang="en-GB" sz="2400" b="1" dirty="0" smtClean="0">
              <a:solidFill>
                <a:prstClr val="black"/>
              </a:solidFill>
              <a:latin typeface="Arial" pitchFamily="34" charset="0"/>
              <a:ea typeface="Times New Roman" pitchFamily="18" charset="0"/>
              <a:cs typeface="Arial" pitchFamily="34" charset="0"/>
            </a:endParaRPr>
          </a:p>
          <a:p>
            <a:pPr algn="ctr" eaLnBrk="0" fontAlgn="base" hangingPunct="0">
              <a:spcBef>
                <a:spcPct val="0"/>
              </a:spcBef>
              <a:spcAft>
                <a:spcPct val="0"/>
              </a:spcAft>
            </a:pPr>
            <a:endParaRPr lang="en-GB" sz="24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114008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1857365"/>
          <a:ext cx="8429684" cy="4660413"/>
        </p:xfrm>
        <a:graphic>
          <a:graphicData uri="http://schemas.openxmlformats.org/drawingml/2006/table">
            <a:tbl>
              <a:tblPr/>
              <a:tblGrid>
                <a:gridCol w="4210906"/>
                <a:gridCol w="4218778"/>
              </a:tblGrid>
              <a:tr h="857255">
                <a:tc>
                  <a:txBody>
                    <a:bodyPr/>
                    <a:lstStyle/>
                    <a:p>
                      <a:pPr>
                        <a:lnSpc>
                          <a:spcPct val="115000"/>
                        </a:lnSpc>
                        <a:spcAft>
                          <a:spcPts val="0"/>
                        </a:spcAft>
                        <a:tabLst>
                          <a:tab pos="450215" algn="l"/>
                        </a:tabLst>
                      </a:pPr>
                      <a:r>
                        <a:rPr lang="ru-RU" sz="2400" dirty="0">
                          <a:latin typeface="Times New Roman"/>
                          <a:ea typeface="Calibri"/>
                          <a:cs typeface="Arial"/>
                        </a:rPr>
                        <a:t> </a:t>
                      </a:r>
                      <a:r>
                        <a:rPr lang="ru-RU" sz="2400" b="1" dirty="0">
                          <a:latin typeface="Times New Roman"/>
                          <a:ea typeface="Times New Roman"/>
                          <a:cs typeface="Arial"/>
                        </a:rPr>
                        <a:t>Время выполнения</a:t>
                      </a:r>
                      <a:endParaRPr lang="ru-RU"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50215" algn="l"/>
                        </a:tabLst>
                      </a:pPr>
                      <a:r>
                        <a:rPr lang="ru-RU" sz="2400" b="1">
                          <a:latin typeface="Times New Roman"/>
                          <a:ea typeface="Times New Roman"/>
                          <a:cs typeface="Arial"/>
                        </a:rPr>
                        <a:t>3 часа (астрономических)</a:t>
                      </a:r>
                      <a:endParaRPr lang="ru-RU" sz="24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6948">
                <a:tc gridSpan="2">
                  <a:txBody>
                    <a:bodyPr/>
                    <a:lstStyle/>
                    <a:p>
                      <a:pPr algn="just">
                        <a:lnSpc>
                          <a:spcPct val="115000"/>
                        </a:lnSpc>
                        <a:spcAft>
                          <a:spcPts val="0"/>
                        </a:spcAft>
                        <a:tabLst>
                          <a:tab pos="450215" algn="l"/>
                        </a:tabLst>
                      </a:pPr>
                      <a:r>
                        <a:rPr lang="ru-RU" sz="2400">
                          <a:latin typeface="Times New Roman"/>
                          <a:ea typeface="Times New Roman"/>
                          <a:cs typeface="Arial"/>
                        </a:rPr>
                        <a:t>Экзаменационная работа состоит из 2 частей. </a:t>
                      </a:r>
                      <a:endParaRPr lang="ru-RU" sz="2400">
                        <a:latin typeface="Calibri"/>
                        <a:ea typeface="Calibri"/>
                        <a:cs typeface="Arial"/>
                      </a:endParaRPr>
                    </a:p>
                    <a:p>
                      <a:pPr algn="just">
                        <a:lnSpc>
                          <a:spcPct val="115000"/>
                        </a:lnSpc>
                        <a:spcAft>
                          <a:spcPts val="0"/>
                        </a:spcAft>
                        <a:tabLst>
                          <a:tab pos="450215" algn="l"/>
                        </a:tabLst>
                      </a:pPr>
                      <a:r>
                        <a:rPr lang="ru-RU" sz="2400" b="1">
                          <a:latin typeface="Times New Roman"/>
                          <a:ea typeface="Times New Roman"/>
                          <a:cs typeface="Arial"/>
                        </a:rPr>
                        <a:t>Часть А</a:t>
                      </a:r>
                      <a:r>
                        <a:rPr lang="ru-RU" sz="2400">
                          <a:latin typeface="Times New Roman"/>
                          <a:ea typeface="Times New Roman"/>
                          <a:cs typeface="Arial"/>
                        </a:rPr>
                        <a:t> содержит 10 заданий с выбором одного правильного ответа из пяти предложенных. Задания оцениваются в 1 балл.</a:t>
                      </a:r>
                      <a:endParaRPr lang="ru-RU" sz="2400">
                        <a:latin typeface="Calibri"/>
                        <a:ea typeface="Calibri"/>
                        <a:cs typeface="Arial"/>
                      </a:endParaRPr>
                    </a:p>
                    <a:p>
                      <a:pPr algn="just">
                        <a:lnSpc>
                          <a:spcPct val="115000"/>
                        </a:lnSpc>
                        <a:spcAft>
                          <a:spcPts val="0"/>
                        </a:spcAft>
                        <a:tabLst>
                          <a:tab pos="450215" algn="l"/>
                        </a:tabLst>
                      </a:pPr>
                      <a:r>
                        <a:rPr lang="ru-RU" sz="2400" b="1">
                          <a:latin typeface="Times New Roman"/>
                          <a:ea typeface="Times New Roman"/>
                          <a:cs typeface="Arial"/>
                        </a:rPr>
                        <a:t>Часть В</a:t>
                      </a:r>
                      <a:r>
                        <a:rPr lang="ru-RU" sz="2400">
                          <a:latin typeface="Times New Roman"/>
                          <a:ea typeface="Times New Roman"/>
                          <a:cs typeface="Arial"/>
                        </a:rPr>
                        <a:t> содержит 8-10 заданий, требующих краткого или развернутого ответов. Задания оцениваются в 2-8 баллов.</a:t>
                      </a:r>
                      <a:endParaRPr lang="ru-RU" sz="2400">
                        <a:latin typeface="Calibri"/>
                        <a:ea typeface="Calibri"/>
                        <a:cs typeface="Arial"/>
                      </a:endParaRPr>
                    </a:p>
                    <a:p>
                      <a:pPr algn="just">
                        <a:lnSpc>
                          <a:spcPct val="115000"/>
                        </a:lnSpc>
                        <a:spcAft>
                          <a:spcPts val="0"/>
                        </a:spcAft>
                        <a:tabLst>
                          <a:tab pos="450215" algn="l"/>
                        </a:tabLst>
                      </a:pPr>
                      <a:r>
                        <a:rPr lang="ru-RU" sz="2400">
                          <a:latin typeface="Times New Roman"/>
                          <a:ea typeface="Calibri"/>
                          <a:cs typeface="Arial"/>
                        </a:rPr>
                        <a:t>Обучающиеся могут использовать математические инструменты: линейка и циркуль.</a:t>
                      </a:r>
                      <a:endParaRPr lang="ru-RU" sz="2400">
                        <a:latin typeface="Calibri"/>
                        <a:ea typeface="Calibri"/>
                        <a:cs typeface="Arial"/>
                      </a:endParaRPr>
                    </a:p>
                    <a:p>
                      <a:pPr algn="just">
                        <a:lnSpc>
                          <a:spcPct val="115000"/>
                        </a:lnSpc>
                        <a:spcAft>
                          <a:spcPts val="0"/>
                        </a:spcAft>
                        <a:tabLst>
                          <a:tab pos="450215" algn="l"/>
                        </a:tabLst>
                      </a:pPr>
                      <a:r>
                        <a:rPr lang="ru-RU" sz="2400" b="1">
                          <a:latin typeface="Times New Roman"/>
                          <a:ea typeface="Calibri"/>
                          <a:cs typeface="Arial"/>
                        </a:rPr>
                        <a:t>Не</a:t>
                      </a:r>
                      <a:r>
                        <a:rPr lang="ru-RU" sz="2400">
                          <a:latin typeface="Times New Roman"/>
                          <a:ea typeface="Calibri"/>
                          <a:cs typeface="Arial"/>
                        </a:rPr>
                        <a:t> разрешается пользоваться калькулятором.</a:t>
                      </a:r>
                      <a:endParaRPr lang="ru-RU" sz="2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438166">
                <a:tc>
                  <a:txBody>
                    <a:bodyPr/>
                    <a:lstStyle/>
                    <a:p>
                      <a:pPr>
                        <a:lnSpc>
                          <a:spcPct val="115000"/>
                        </a:lnSpc>
                        <a:spcAft>
                          <a:spcPts val="0"/>
                        </a:spcAft>
                        <a:tabLst>
                          <a:tab pos="450215" algn="l"/>
                        </a:tabLst>
                      </a:pPr>
                      <a:r>
                        <a:rPr lang="ru-RU" sz="2400" b="1">
                          <a:latin typeface="Times New Roman"/>
                          <a:ea typeface="Times New Roman"/>
                          <a:cs typeface="Arial"/>
                        </a:rPr>
                        <a:t>Максимальный балл</a:t>
                      </a:r>
                      <a:endParaRPr lang="ru-RU" sz="24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50215" algn="l"/>
                        </a:tabLst>
                      </a:pPr>
                      <a:r>
                        <a:rPr lang="ru-RU" sz="2400" b="1" dirty="0">
                          <a:latin typeface="Times New Roman"/>
                          <a:ea typeface="Times New Roman"/>
                          <a:cs typeface="Arial"/>
                        </a:rPr>
                        <a:t>50 баллов</a:t>
                      </a:r>
                      <a:endParaRPr lang="ru-RU" sz="24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8369" name="Rectangle 1"/>
          <p:cNvSpPr>
            <a:spLocks noChangeArrowheads="1"/>
          </p:cNvSpPr>
          <p:nvPr/>
        </p:nvSpPr>
        <p:spPr bwMode="auto">
          <a:xfrm>
            <a:off x="500034" y="529691"/>
            <a:ext cx="8215338" cy="1261835"/>
          </a:xfrm>
          <a:prstGeom prst="rect">
            <a:avLst/>
          </a:prstGeom>
          <a:noFill/>
          <a:ln w="9525">
            <a:noFill/>
            <a:miter lim="800000"/>
            <a:headEnd/>
            <a:tailEnd/>
          </a:ln>
          <a:effectLst/>
        </p:spPr>
        <p:txBody>
          <a:bodyPr vert="horz" wrap="square" lIns="91440" tIns="152352" rIns="91440" bIns="0" numCol="1" anchor="ctr" anchorCtr="0" compatLnSpc="1">
            <a:prstTxWarp prst="textNoShape">
              <a:avLst/>
            </a:prstTxWarp>
            <a:spAutoFit/>
          </a:bodyPr>
          <a:lstStyle/>
          <a:p>
            <a:pPr algn="ctr" fontAlgn="base">
              <a:spcBef>
                <a:spcPct val="0"/>
              </a:spcBef>
              <a:spcAft>
                <a:spcPct val="0"/>
              </a:spcAft>
              <a:tabLst>
                <a:tab pos="450850" algn="l"/>
              </a:tabLst>
            </a:pPr>
            <a:r>
              <a:rPr lang="ru-RU" sz="2400" b="1" dirty="0" smtClean="0">
                <a:solidFill>
                  <a:prstClr val="black"/>
                </a:solidFill>
                <a:latin typeface="Times New Roman" pitchFamily="18" charset="0"/>
                <a:ea typeface="Calibri" pitchFamily="34" charset="0"/>
                <a:cs typeface="Times New Roman" pitchFamily="18" charset="0"/>
              </a:rPr>
              <a:t>Описание экзаменационной работы </a:t>
            </a:r>
            <a:endParaRPr lang="ru-RU" sz="2400" dirty="0" smtClean="0">
              <a:solidFill>
                <a:prstClr val="black"/>
              </a:solidFill>
              <a:latin typeface="Arial" pitchFamily="34" charset="0"/>
              <a:cs typeface="Arial" pitchFamily="34" charset="0"/>
            </a:endParaRPr>
          </a:p>
          <a:p>
            <a:pPr algn="ctr" eaLnBrk="0" fontAlgn="base" hangingPunct="0">
              <a:spcBef>
                <a:spcPct val="0"/>
              </a:spcBef>
              <a:spcAft>
                <a:spcPct val="0"/>
              </a:spcAft>
              <a:tabLst>
                <a:tab pos="450850" algn="l"/>
              </a:tabLst>
            </a:pPr>
            <a:r>
              <a:rPr lang="ru-RU" sz="2400" b="1" dirty="0" smtClean="0">
                <a:solidFill>
                  <a:prstClr val="black"/>
                </a:solidFill>
                <a:latin typeface="Times New Roman" pitchFamily="18" charset="0"/>
                <a:ea typeface="Calibri" pitchFamily="34" charset="0"/>
                <a:cs typeface="Times New Roman" pitchFamily="18" charset="0"/>
              </a:rPr>
              <a:t>ПРЕДМЕТ «МАТЕМАТИКА (АЛГЕБРА)»</a:t>
            </a:r>
            <a:endParaRPr lang="en-GB" sz="2400" b="1" dirty="0" smtClean="0">
              <a:solidFill>
                <a:prstClr val="black"/>
              </a:solidFill>
              <a:latin typeface="Arial" pitchFamily="34" charset="0"/>
              <a:ea typeface="Times New Roman" pitchFamily="18" charset="0"/>
              <a:cs typeface="Arial" pitchFamily="34" charset="0"/>
            </a:endParaRPr>
          </a:p>
          <a:p>
            <a:pPr algn="ctr" eaLnBrk="0" fontAlgn="base" hangingPunct="0">
              <a:spcBef>
                <a:spcPct val="0"/>
              </a:spcBef>
              <a:spcAft>
                <a:spcPct val="0"/>
              </a:spcAft>
              <a:tabLst>
                <a:tab pos="450850" algn="l"/>
              </a:tabLst>
            </a:pPr>
            <a:r>
              <a:rPr lang="ru-RU" sz="2400" dirty="0" smtClean="0">
                <a:solidFill>
                  <a:prstClr val="black"/>
                </a:solidFill>
                <a:latin typeface="Times New Roman" pitchFamily="18" charset="0"/>
                <a:ea typeface="Calibri" pitchFamily="34" charset="0"/>
                <a:cs typeface="Times New Roman" pitchFamily="18" charset="0"/>
              </a:rPr>
              <a:t>	</a:t>
            </a:r>
            <a:endParaRPr lang="ru-RU" sz="24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14684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Autofit/>
          </a:bodyPr>
          <a:lstStyle/>
          <a:p>
            <a:r>
              <a:rPr lang="ru-RU" sz="2400" b="1" dirty="0" smtClean="0"/>
              <a:t>«ҚАЗАҚ ТІЛІ МЕН ӘДЕБИЕТІ» ПӘНІ</a:t>
            </a:r>
            <a:r>
              <a:rPr lang="ru-RU" sz="2400" dirty="0" smtClean="0"/>
              <a:t/>
            </a:r>
            <a:br>
              <a:rPr lang="ru-RU" sz="2400" dirty="0" smtClean="0"/>
            </a:br>
            <a:r>
              <a:rPr lang="ru-RU" sz="2400" b="1" dirty="0" err="1" smtClean="0"/>
              <a:t>(оқыту қазақ тілінде</a:t>
            </a:r>
            <a:r>
              <a:rPr lang="ru-RU" sz="2400" b="1" dirty="0" smtClean="0"/>
              <a:t> </a:t>
            </a:r>
            <a:r>
              <a:rPr lang="ru-RU" sz="2400" b="1" dirty="0" err="1" smtClean="0"/>
              <a:t>емес</a:t>
            </a:r>
            <a:r>
              <a:rPr lang="ru-RU" sz="2400" b="1" dirty="0" smtClean="0"/>
              <a:t>)</a:t>
            </a:r>
            <a:endParaRPr lang="ru-RU" sz="2400" dirty="0"/>
          </a:p>
        </p:txBody>
      </p:sp>
      <p:graphicFrame>
        <p:nvGraphicFramePr>
          <p:cNvPr id="4" name="Содержимое 3"/>
          <p:cNvGraphicFramePr>
            <a:graphicFrameLocks noGrp="1"/>
          </p:cNvGraphicFramePr>
          <p:nvPr>
            <p:ph idx="1"/>
          </p:nvPr>
        </p:nvGraphicFramePr>
        <p:xfrm>
          <a:off x="285720" y="1000108"/>
          <a:ext cx="8358246" cy="4325821"/>
        </p:xfrm>
        <a:graphic>
          <a:graphicData uri="http://schemas.openxmlformats.org/drawingml/2006/table">
            <a:tbl>
              <a:tblPr/>
              <a:tblGrid>
                <a:gridCol w="4179123"/>
                <a:gridCol w="4179123"/>
              </a:tblGrid>
              <a:tr h="225594">
                <a:tc>
                  <a:txBody>
                    <a:bodyPr/>
                    <a:lstStyle/>
                    <a:p>
                      <a:pPr algn="just">
                        <a:lnSpc>
                          <a:spcPct val="115000"/>
                        </a:lnSpc>
                        <a:spcAft>
                          <a:spcPts val="0"/>
                        </a:spcAft>
                        <a:tabLst>
                          <a:tab pos="90170" algn="l"/>
                        </a:tabLst>
                      </a:pPr>
                      <a:r>
                        <a:rPr lang="kk-KZ" sz="1400" b="1">
                          <a:latin typeface="Times New Roman"/>
                          <a:ea typeface="Calibri"/>
                          <a:cs typeface="Arial"/>
                        </a:rPr>
                        <a:t>Оқылым</a:t>
                      </a:r>
                      <a:endParaRPr lang="ru-RU"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90170" algn="l"/>
                        </a:tabLst>
                      </a:pPr>
                      <a:r>
                        <a:rPr lang="kk-KZ" sz="1400" b="1">
                          <a:latin typeface="Times New Roman"/>
                          <a:ea typeface="Calibri"/>
                          <a:cs typeface="Arial"/>
                        </a:rPr>
                        <a:t>2 сағат (астрономиялық)</a:t>
                      </a:r>
                      <a:endParaRPr lang="ru-RU"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5093">
                <a:tc gridSpan="2">
                  <a:txBody>
                    <a:bodyPr/>
                    <a:lstStyle/>
                    <a:p>
                      <a:pPr algn="just">
                        <a:lnSpc>
                          <a:spcPct val="115000"/>
                        </a:lnSpc>
                        <a:spcAft>
                          <a:spcPts val="0"/>
                        </a:spcAft>
                        <a:tabLst>
                          <a:tab pos="90170" algn="l"/>
                        </a:tabLst>
                      </a:pPr>
                      <a:r>
                        <a:rPr lang="kk-KZ" sz="1400">
                          <a:latin typeface="Times New Roman"/>
                          <a:ea typeface="Calibri"/>
                          <a:cs typeface="Arial"/>
                        </a:rPr>
                        <a:t>Емтихан жұмысы жалпы көлемі 300-350 сөзден тұратын бір мәтінге негізделген міндетті үш тапсырмадан тұрады. </a:t>
                      </a:r>
                      <a:endParaRPr lang="ru-RU" sz="1400">
                        <a:latin typeface="Calibri"/>
                        <a:ea typeface="Calibri"/>
                        <a:cs typeface="Arial"/>
                      </a:endParaRPr>
                    </a:p>
                    <a:p>
                      <a:pPr algn="just">
                        <a:lnSpc>
                          <a:spcPct val="115000"/>
                        </a:lnSpc>
                        <a:spcAft>
                          <a:spcPts val="0"/>
                        </a:spcAft>
                      </a:pPr>
                      <a:r>
                        <a:rPr lang="kk-KZ" sz="1400" b="1">
                          <a:latin typeface="Times New Roman"/>
                          <a:ea typeface="Calibri"/>
                          <a:cs typeface="Arial"/>
                        </a:rPr>
                        <a:t>1-тапсырма </a:t>
                      </a:r>
                      <a:r>
                        <a:rPr lang="kk-KZ" sz="1400">
                          <a:latin typeface="Times New Roman"/>
                          <a:ea typeface="Calibri"/>
                          <a:cs typeface="Arial"/>
                        </a:rPr>
                        <a:t>мәтін тақырыбы бойынша арнайы лексиканы түсінуге негізделеді.</a:t>
                      </a:r>
                      <a:r>
                        <a:rPr lang="kk-KZ" sz="1400" b="1">
                          <a:latin typeface="Times New Roman"/>
                          <a:ea typeface="Calibri"/>
                          <a:cs typeface="Arial"/>
                        </a:rPr>
                        <a:t> </a:t>
                      </a:r>
                      <a:endParaRPr lang="ru-RU" sz="1400">
                        <a:latin typeface="Calibri"/>
                        <a:ea typeface="Calibri"/>
                        <a:cs typeface="Arial"/>
                      </a:endParaRPr>
                    </a:p>
                    <a:p>
                      <a:pPr algn="just">
                        <a:lnSpc>
                          <a:spcPct val="115000"/>
                        </a:lnSpc>
                        <a:spcAft>
                          <a:spcPts val="0"/>
                        </a:spcAft>
                      </a:pPr>
                      <a:r>
                        <a:rPr lang="kk-KZ" sz="1400">
                          <a:latin typeface="Times New Roman"/>
                          <a:ea typeface="Calibri"/>
                          <a:cs typeface="Arial"/>
                        </a:rPr>
                        <a:t>Мәтінде 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400">
                        <a:latin typeface="Calibri"/>
                        <a:ea typeface="Calibri"/>
                        <a:cs typeface="Arial"/>
                      </a:endParaRPr>
                    </a:p>
                    <a:p>
                      <a:pPr algn="just">
                        <a:lnSpc>
                          <a:spcPct val="115000"/>
                        </a:lnSpc>
                        <a:spcAft>
                          <a:spcPts val="0"/>
                        </a:spcAft>
                      </a:pPr>
                      <a:r>
                        <a:rPr lang="kk-KZ" sz="1400" b="1">
                          <a:latin typeface="Times New Roman"/>
                          <a:ea typeface="Calibri"/>
                          <a:cs typeface="Arial"/>
                        </a:rPr>
                        <a:t>2-тапсырма </a:t>
                      </a:r>
                      <a:r>
                        <a:rPr lang="kk-KZ" sz="1400">
                          <a:latin typeface="Times New Roman"/>
                          <a:ea typeface="Calibri"/>
                          <a:cs typeface="Arial"/>
                        </a:rPr>
                        <a:t>перифраз тәсілі арқылы орындалады. </a:t>
                      </a:r>
                      <a:endParaRPr lang="ru-RU" sz="1400">
                        <a:latin typeface="Calibri"/>
                        <a:ea typeface="Calibri"/>
                        <a:cs typeface="Arial"/>
                      </a:endParaRPr>
                    </a:p>
                    <a:p>
                      <a:pPr algn="just">
                        <a:lnSpc>
                          <a:spcPct val="115000"/>
                        </a:lnSpc>
                        <a:spcAft>
                          <a:spcPts val="0"/>
                        </a:spcAft>
                      </a:pPr>
                      <a:r>
                        <a:rPr lang="kk-KZ" sz="1400">
                          <a:latin typeface="Times New Roman"/>
                          <a:ea typeface="Calibri"/>
                          <a:cs typeface="Arial"/>
                        </a:rPr>
                        <a:t>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400">
                        <a:latin typeface="Calibri"/>
                        <a:ea typeface="Calibri"/>
                        <a:cs typeface="Arial"/>
                      </a:endParaRPr>
                    </a:p>
                    <a:p>
                      <a:pPr algn="just">
                        <a:lnSpc>
                          <a:spcPct val="115000"/>
                        </a:lnSpc>
                        <a:spcAft>
                          <a:spcPts val="0"/>
                        </a:spcAft>
                      </a:pPr>
                      <a:r>
                        <a:rPr lang="kk-KZ" sz="1400" b="1">
                          <a:latin typeface="Times New Roman"/>
                          <a:ea typeface="Calibri"/>
                          <a:cs typeface="Arial"/>
                        </a:rPr>
                        <a:t>3-тапсырма </a:t>
                      </a:r>
                      <a:r>
                        <a:rPr lang="kk-KZ" sz="1400">
                          <a:latin typeface="Times New Roman"/>
                          <a:ea typeface="Calibri"/>
                          <a:cs typeface="Arial"/>
                        </a:rPr>
                        <a:t>қысқа және толық жауапты қажет ететін ашық сұрақтардан тұрады.</a:t>
                      </a:r>
                      <a:endParaRPr lang="ru-RU" sz="1400">
                        <a:latin typeface="Calibri"/>
                        <a:ea typeface="Calibri"/>
                        <a:cs typeface="Arial"/>
                      </a:endParaRPr>
                    </a:p>
                    <a:p>
                      <a:pPr algn="just">
                        <a:lnSpc>
                          <a:spcPct val="115000"/>
                        </a:lnSpc>
                        <a:spcAft>
                          <a:spcPts val="0"/>
                        </a:spcAft>
                      </a:pPr>
                      <a:r>
                        <a:rPr lang="kk-KZ" sz="1400">
                          <a:latin typeface="Times New Roman"/>
                          <a:ea typeface="Arial"/>
                          <a:cs typeface="Arial"/>
                        </a:rPr>
                        <a:t>Білім алушылар мәтін бойынша қысқа және толық жауапты қажет ететін 3 ашық сұраққа жауап береді. </a:t>
                      </a:r>
                      <a:r>
                        <a:rPr lang="kk-KZ" sz="1400">
                          <a:latin typeface="Times New Roman"/>
                          <a:ea typeface="Calibri"/>
                          <a:cs typeface="Arial"/>
                        </a:rPr>
                        <a:t>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endParaRPr lang="ru-RU"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ru-RU"/>
                    </a:p>
                  </a:txBody>
                  <a:tcPr/>
                </a:tc>
              </a:tr>
              <a:tr h="225594">
                <a:tc>
                  <a:txBody>
                    <a:bodyPr/>
                    <a:lstStyle/>
                    <a:p>
                      <a:pPr algn="just">
                        <a:lnSpc>
                          <a:spcPct val="115000"/>
                        </a:lnSpc>
                        <a:spcAft>
                          <a:spcPts val="0"/>
                        </a:spcAft>
                        <a:tabLst>
                          <a:tab pos="90170" algn="l"/>
                        </a:tabLst>
                      </a:pPr>
                      <a:r>
                        <a:rPr lang="kk-KZ" sz="1400" b="1">
                          <a:latin typeface="Times New Roman"/>
                          <a:ea typeface="Calibri"/>
                          <a:cs typeface="Arial"/>
                        </a:rPr>
                        <a:t>Максималды балл</a:t>
                      </a:r>
                      <a:endParaRPr lang="ru-RU"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90170" algn="l"/>
                        </a:tabLst>
                      </a:pPr>
                      <a:r>
                        <a:rPr lang="kk-KZ" sz="1400" b="1" dirty="0">
                          <a:latin typeface="Times New Roman"/>
                          <a:ea typeface="Calibri"/>
                          <a:cs typeface="Arial"/>
                        </a:rPr>
                        <a:t>20 балл</a:t>
                      </a:r>
                      <a:endParaRPr lang="ru-RU"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357158" y="5357826"/>
            <a:ext cx="8215370" cy="1477328"/>
          </a:xfrm>
          <a:prstGeom prst="rect">
            <a:avLst/>
          </a:prstGeom>
        </p:spPr>
        <p:txBody>
          <a:bodyPr wrap="square">
            <a:spAutoFit/>
          </a:bodyPr>
          <a:lstStyle/>
          <a:p>
            <a:r>
              <a:rPr lang="ru-RU" dirty="0" smtClean="0">
                <a:solidFill>
                  <a:prstClr val="black"/>
                </a:solidFill>
                <a:latin typeface="Times New Roman" pitchFamily="18" charset="0"/>
                <a:cs typeface="Times New Roman" pitchFamily="18" charset="0"/>
              </a:rPr>
              <a:t>Структура экзаменационной работы предполагает работу с текстом (300-350 слов):</a:t>
            </a:r>
          </a:p>
          <a:p>
            <a:r>
              <a:rPr lang="ru-RU" dirty="0" smtClean="0">
                <a:solidFill>
                  <a:prstClr val="black"/>
                </a:solidFill>
                <a:latin typeface="Times New Roman" pitchFamily="18" charset="0"/>
                <a:cs typeface="Times New Roman" pitchFamily="18" charset="0"/>
              </a:rPr>
              <a:t>• 5 заданий на лексический подбор;</a:t>
            </a:r>
          </a:p>
          <a:p>
            <a:r>
              <a:rPr lang="ru-RU" dirty="0" smtClean="0">
                <a:solidFill>
                  <a:prstClr val="black"/>
                </a:solidFill>
                <a:latin typeface="Times New Roman" pitchFamily="18" charset="0"/>
                <a:cs typeface="Times New Roman" pitchFamily="18" charset="0"/>
              </a:rPr>
              <a:t>• 10 заданий на перефразирование;</a:t>
            </a:r>
          </a:p>
          <a:p>
            <a:r>
              <a:rPr lang="ru-RU" dirty="0" smtClean="0">
                <a:solidFill>
                  <a:prstClr val="black"/>
                </a:solidFill>
                <a:latin typeface="Times New Roman" pitchFamily="18" charset="0"/>
                <a:cs typeface="Times New Roman" pitchFamily="18" charset="0"/>
              </a:rPr>
              <a:t>• 3 задания, требующих кратких и развернутых ответов.</a:t>
            </a:r>
            <a:endParaRPr lang="ru-RU"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067278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t>Описание экзаменационной работы</a:t>
            </a:r>
            <a:r>
              <a:rPr lang="ru-RU" sz="2400" dirty="0" smtClean="0"/>
              <a:t/>
            </a:r>
            <a:br>
              <a:rPr lang="ru-RU" sz="2400" dirty="0" smtClean="0"/>
            </a:br>
            <a:r>
              <a:rPr lang="ru-RU" sz="2400" b="1" dirty="0" smtClean="0"/>
              <a:t>ПРЕДМЕТ «БИОЛОГИЯ»</a:t>
            </a:r>
            <a:r>
              <a:rPr lang="ru-RU" sz="2400" dirty="0" smtClean="0"/>
              <a:t/>
            </a:r>
            <a:br>
              <a:rPr lang="ru-RU" sz="2400" dirty="0" smtClean="0"/>
            </a:br>
            <a:endParaRPr lang="ru-RU" sz="2400" dirty="0"/>
          </a:p>
        </p:txBody>
      </p:sp>
      <p:graphicFrame>
        <p:nvGraphicFramePr>
          <p:cNvPr id="4" name="Содержимое 3"/>
          <p:cNvGraphicFramePr>
            <a:graphicFrameLocks noGrp="1"/>
          </p:cNvGraphicFramePr>
          <p:nvPr>
            <p:ph idx="1"/>
          </p:nvPr>
        </p:nvGraphicFramePr>
        <p:xfrm>
          <a:off x="500034" y="1357298"/>
          <a:ext cx="8358246" cy="4286280"/>
        </p:xfrm>
        <a:graphic>
          <a:graphicData uri="http://schemas.openxmlformats.org/drawingml/2006/table">
            <a:tbl>
              <a:tblPr/>
              <a:tblGrid>
                <a:gridCol w="4175221"/>
                <a:gridCol w="4183025"/>
              </a:tblGrid>
              <a:tr h="475071">
                <a:tc>
                  <a:txBody>
                    <a:bodyPr/>
                    <a:lstStyle/>
                    <a:p>
                      <a:pPr>
                        <a:lnSpc>
                          <a:spcPct val="115000"/>
                        </a:lnSpc>
                        <a:spcAft>
                          <a:spcPts val="0"/>
                        </a:spcAft>
                        <a:tabLst>
                          <a:tab pos="450215" algn="l"/>
                        </a:tabLst>
                      </a:pPr>
                      <a:r>
                        <a:rPr lang="ru-RU" sz="2000">
                          <a:latin typeface="Times New Roman"/>
                          <a:ea typeface="Calibri"/>
                          <a:cs typeface="Arial"/>
                        </a:rPr>
                        <a:t> </a:t>
                      </a:r>
                      <a:r>
                        <a:rPr lang="ru-RU" sz="2000" b="1">
                          <a:latin typeface="Times New Roman"/>
                          <a:ea typeface="Times New Roman"/>
                          <a:cs typeface="Arial"/>
                        </a:rPr>
                        <a:t>Время выполнения</a:t>
                      </a:r>
                      <a:endParaRPr lang="ru-RU" sz="20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50215" algn="l"/>
                        </a:tabLst>
                      </a:pPr>
                      <a:r>
                        <a:rPr lang="ru-RU" sz="2000" b="1">
                          <a:latin typeface="Times New Roman"/>
                          <a:ea typeface="Times New Roman"/>
                          <a:cs typeface="Arial"/>
                        </a:rPr>
                        <a:t>2 часа (астрономических)</a:t>
                      </a:r>
                      <a:endParaRPr lang="ru-RU" sz="20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7991">
                <a:tc gridSpan="2">
                  <a:txBody>
                    <a:bodyPr/>
                    <a:lstStyle/>
                    <a:p>
                      <a:pPr>
                        <a:lnSpc>
                          <a:spcPct val="115000"/>
                        </a:lnSpc>
                        <a:spcAft>
                          <a:spcPts val="0"/>
                        </a:spcAft>
                        <a:tabLst>
                          <a:tab pos="450215" algn="l"/>
                        </a:tabLst>
                      </a:pPr>
                      <a:r>
                        <a:rPr lang="ru-RU" sz="2000">
                          <a:latin typeface="Times New Roman"/>
                          <a:ea typeface="Times New Roman"/>
                          <a:cs typeface="Arial"/>
                        </a:rPr>
                        <a:t>Экзаменационная работа состоит из 2 частей. </a:t>
                      </a:r>
                      <a:endParaRPr lang="ru-RU" sz="2000">
                        <a:latin typeface="Calibri"/>
                        <a:ea typeface="Calibri"/>
                        <a:cs typeface="Arial"/>
                      </a:endParaRPr>
                    </a:p>
                    <a:p>
                      <a:pPr>
                        <a:lnSpc>
                          <a:spcPct val="115000"/>
                        </a:lnSpc>
                        <a:spcAft>
                          <a:spcPts val="0"/>
                        </a:spcAft>
                        <a:tabLst>
                          <a:tab pos="450215" algn="l"/>
                        </a:tabLst>
                      </a:pPr>
                      <a:r>
                        <a:rPr lang="ru-RU" sz="2000" b="1">
                          <a:latin typeface="Times New Roman"/>
                          <a:ea typeface="Times New Roman"/>
                          <a:cs typeface="Arial"/>
                        </a:rPr>
                        <a:t>Часть А</a:t>
                      </a:r>
                      <a:r>
                        <a:rPr lang="ru-RU" sz="2000">
                          <a:latin typeface="Times New Roman"/>
                          <a:ea typeface="Times New Roman"/>
                          <a:cs typeface="Arial"/>
                        </a:rPr>
                        <a:t> содержит 15 заданий с выбором одного правильного ответа из четырех предложенных. Задания оцениваются в 1 балл.</a:t>
                      </a:r>
                      <a:endParaRPr lang="ru-RU" sz="2000">
                        <a:latin typeface="Calibri"/>
                        <a:ea typeface="Calibri"/>
                        <a:cs typeface="Arial"/>
                      </a:endParaRPr>
                    </a:p>
                    <a:p>
                      <a:pPr>
                        <a:lnSpc>
                          <a:spcPct val="115000"/>
                        </a:lnSpc>
                        <a:spcAft>
                          <a:spcPts val="0"/>
                        </a:spcAft>
                        <a:tabLst>
                          <a:tab pos="450215" algn="l"/>
                        </a:tabLst>
                      </a:pPr>
                      <a:r>
                        <a:rPr lang="ru-RU" sz="2000" b="1">
                          <a:latin typeface="Times New Roman"/>
                          <a:ea typeface="Times New Roman"/>
                          <a:cs typeface="Arial"/>
                        </a:rPr>
                        <a:t>Часть В</a:t>
                      </a:r>
                      <a:r>
                        <a:rPr lang="ru-RU" sz="2000">
                          <a:latin typeface="Times New Roman"/>
                          <a:ea typeface="Times New Roman"/>
                          <a:cs typeface="Arial"/>
                        </a:rPr>
                        <a:t> содержит 4-5 структурированных заданий, состоящих из нескольких вопросов. Задания оцениваются в 2-10 баллов.</a:t>
                      </a:r>
                      <a:endParaRPr lang="ru-RU" sz="2000">
                        <a:latin typeface="Calibri"/>
                        <a:ea typeface="Calibri"/>
                        <a:cs typeface="Arial"/>
                      </a:endParaRPr>
                    </a:p>
                    <a:p>
                      <a:pPr>
                        <a:lnSpc>
                          <a:spcPct val="115000"/>
                        </a:lnSpc>
                        <a:spcAft>
                          <a:spcPts val="0"/>
                        </a:spcAft>
                        <a:tabLst>
                          <a:tab pos="450215" algn="l"/>
                        </a:tabLst>
                      </a:pPr>
                      <a:r>
                        <a:rPr lang="ru-RU" sz="2000">
                          <a:latin typeface="Times New Roman"/>
                          <a:ea typeface="Calibri"/>
                          <a:cs typeface="Arial"/>
                        </a:rPr>
                        <a:t>Учащиеся могут использовать линейку, карандаш и ластик.</a:t>
                      </a:r>
                      <a:endParaRPr lang="ru-RU" sz="2000">
                        <a:latin typeface="Calibri"/>
                        <a:ea typeface="Calibri"/>
                        <a:cs typeface="Arial"/>
                      </a:endParaRPr>
                    </a:p>
                    <a:p>
                      <a:pPr>
                        <a:lnSpc>
                          <a:spcPct val="115000"/>
                        </a:lnSpc>
                        <a:spcAft>
                          <a:spcPts val="0"/>
                        </a:spcAft>
                        <a:tabLst>
                          <a:tab pos="450215" algn="l"/>
                        </a:tabLst>
                      </a:pPr>
                      <a:r>
                        <a:rPr lang="ru-RU" sz="2000">
                          <a:latin typeface="Times New Roman"/>
                          <a:ea typeface="Times New Roman"/>
                          <a:cs typeface="Arial"/>
                        </a:rPr>
                        <a:t>Все вопросы являются обязательными для выполнения.</a:t>
                      </a:r>
                      <a:endParaRPr lang="ru-RU" sz="2000">
                        <a:latin typeface="Calibri"/>
                        <a:ea typeface="Calibri"/>
                        <a:cs typeface="Arial"/>
                      </a:endParaRPr>
                    </a:p>
                    <a:p>
                      <a:pPr>
                        <a:lnSpc>
                          <a:spcPct val="115000"/>
                        </a:lnSpc>
                        <a:spcAft>
                          <a:spcPts val="0"/>
                        </a:spcAft>
                        <a:tabLst>
                          <a:tab pos="450215" algn="l"/>
                        </a:tabLst>
                      </a:pPr>
                      <a:r>
                        <a:rPr lang="ru-RU" sz="2000">
                          <a:latin typeface="Times New Roman"/>
                          <a:ea typeface="Calibri"/>
                          <a:cs typeface="Arial"/>
                        </a:rPr>
                        <a:t>Разрешается пользоваться калькулятором. </a:t>
                      </a:r>
                      <a:endParaRPr lang="ru-RU"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33218">
                <a:tc>
                  <a:txBody>
                    <a:bodyPr/>
                    <a:lstStyle/>
                    <a:p>
                      <a:pPr>
                        <a:lnSpc>
                          <a:spcPct val="115000"/>
                        </a:lnSpc>
                        <a:spcAft>
                          <a:spcPts val="0"/>
                        </a:spcAft>
                        <a:tabLst>
                          <a:tab pos="450215" algn="l"/>
                        </a:tabLst>
                      </a:pPr>
                      <a:r>
                        <a:rPr lang="ru-RU" sz="2000" b="1">
                          <a:latin typeface="Times New Roman"/>
                          <a:ea typeface="Times New Roman"/>
                          <a:cs typeface="Arial"/>
                        </a:rPr>
                        <a:t>Максимальный балл</a:t>
                      </a:r>
                      <a:endParaRPr lang="ru-RU" sz="200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450215" algn="l"/>
                        </a:tabLst>
                      </a:pPr>
                      <a:r>
                        <a:rPr lang="ru-RU" sz="2000" b="1" dirty="0">
                          <a:latin typeface="Times New Roman"/>
                          <a:ea typeface="Times New Roman"/>
                          <a:cs typeface="Arial"/>
                        </a:rPr>
                        <a:t>50 баллов</a:t>
                      </a:r>
                      <a:endParaRPr lang="ru-RU" sz="2000" dirty="0">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39428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b="1" dirty="0" smtClean="0"/>
              <a:t>Описание экзаменационной работы</a:t>
            </a:r>
            <a:r>
              <a:rPr lang="ru-RU" sz="2400" dirty="0" smtClean="0"/>
              <a:t/>
            </a:r>
            <a:br>
              <a:rPr lang="ru-RU" sz="2400" dirty="0" smtClean="0"/>
            </a:br>
            <a:r>
              <a:rPr lang="ru-RU" sz="2400" b="1" dirty="0" smtClean="0"/>
              <a:t> </a:t>
            </a:r>
            <a:r>
              <a:rPr lang="ru-RU" sz="2400" dirty="0" smtClean="0"/>
              <a:t/>
            </a:r>
            <a:br>
              <a:rPr lang="ru-RU" sz="2400" dirty="0" smtClean="0"/>
            </a:br>
            <a:r>
              <a:rPr lang="ru-RU" sz="2400" b="1" dirty="0" smtClean="0"/>
              <a:t>ПРЕДМЕТ «ИСТОРИЯ КАЗАХСТАНА»</a:t>
            </a:r>
            <a:endParaRPr lang="ru-RU" sz="2400" dirty="0"/>
          </a:p>
        </p:txBody>
      </p:sp>
      <p:graphicFrame>
        <p:nvGraphicFramePr>
          <p:cNvPr id="4" name="Содержимое 3"/>
          <p:cNvGraphicFramePr>
            <a:graphicFrameLocks noGrp="1"/>
          </p:cNvGraphicFramePr>
          <p:nvPr>
            <p:ph idx="1"/>
          </p:nvPr>
        </p:nvGraphicFramePr>
        <p:xfrm>
          <a:off x="357158" y="1714488"/>
          <a:ext cx="8358246" cy="4472282"/>
        </p:xfrm>
        <a:graphic>
          <a:graphicData uri="http://schemas.openxmlformats.org/drawingml/2006/table">
            <a:tbl>
              <a:tblPr/>
              <a:tblGrid>
                <a:gridCol w="3858245"/>
                <a:gridCol w="126809"/>
                <a:gridCol w="4373192"/>
              </a:tblGrid>
              <a:tr h="553645">
                <a:tc>
                  <a:txBody>
                    <a:bodyPr/>
                    <a:lstStyle/>
                    <a:p>
                      <a:pPr algn="just">
                        <a:lnSpc>
                          <a:spcPct val="115000"/>
                        </a:lnSpc>
                        <a:spcAft>
                          <a:spcPts val="0"/>
                        </a:spcAft>
                      </a:pPr>
                      <a:r>
                        <a:rPr lang="kk-KZ" sz="2400" b="1">
                          <a:solidFill>
                            <a:srgbClr val="000000"/>
                          </a:solidFill>
                          <a:latin typeface="Times New Roman"/>
                          <a:ea typeface="Calibri"/>
                          <a:cs typeface="Arial"/>
                        </a:rPr>
                        <a:t>Экзаменационная работа</a:t>
                      </a:r>
                      <a:endParaRPr lang="ru-RU" sz="2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15000"/>
                        </a:lnSpc>
                        <a:spcAft>
                          <a:spcPts val="0"/>
                        </a:spcAft>
                      </a:pPr>
                      <a:r>
                        <a:rPr lang="ru-RU" sz="2400" b="1">
                          <a:latin typeface="Times New Roman"/>
                          <a:ea typeface="Times New Roman"/>
                          <a:cs typeface="Arial"/>
                        </a:rPr>
                        <a:t>2 часа </a:t>
                      </a:r>
                      <a:r>
                        <a:rPr lang="kk-KZ" sz="2400" b="1">
                          <a:latin typeface="Times New Roman"/>
                          <a:ea typeface="Calibri"/>
                          <a:cs typeface="Arial"/>
                        </a:rPr>
                        <a:t>(астрономических)</a:t>
                      </a:r>
                      <a:endParaRPr lang="ru-RU" sz="2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321867">
                <a:tc gridSpan="3">
                  <a:txBody>
                    <a:bodyPr/>
                    <a:lstStyle/>
                    <a:p>
                      <a:pPr algn="just">
                        <a:lnSpc>
                          <a:spcPct val="115000"/>
                        </a:lnSpc>
                        <a:spcAft>
                          <a:spcPts val="0"/>
                        </a:spcAft>
                      </a:pPr>
                      <a:r>
                        <a:rPr lang="kk-KZ" sz="2400">
                          <a:solidFill>
                            <a:srgbClr val="000000"/>
                          </a:solidFill>
                          <a:latin typeface="Times New Roman"/>
                          <a:ea typeface="Calibri"/>
                          <a:cs typeface="Arial"/>
                        </a:rPr>
                        <a:t>Экзаменационная работа состоит из 2 частей.</a:t>
                      </a:r>
                      <a:endParaRPr lang="ru-RU" sz="2400">
                        <a:latin typeface="Calibri"/>
                        <a:ea typeface="Calibri"/>
                        <a:cs typeface="Arial"/>
                      </a:endParaRPr>
                    </a:p>
                    <a:p>
                      <a:pPr algn="just">
                        <a:lnSpc>
                          <a:spcPct val="115000"/>
                        </a:lnSpc>
                        <a:spcAft>
                          <a:spcPts val="0"/>
                        </a:spcAft>
                      </a:pPr>
                      <a:r>
                        <a:rPr lang="ru-RU" sz="2400" b="1">
                          <a:latin typeface="Times New Roman"/>
                          <a:ea typeface="Calibri"/>
                          <a:cs typeface="Arial"/>
                        </a:rPr>
                        <a:t>Часть А</a:t>
                      </a:r>
                      <a:r>
                        <a:rPr lang="ru-RU" sz="2400">
                          <a:latin typeface="Times New Roman"/>
                          <a:ea typeface="Calibri"/>
                          <a:cs typeface="Arial"/>
                        </a:rPr>
                        <a:t> содержит 15 заданий с выбором одного правильного ответа из четырех предложенных. Задания оцениваются в 1 балл.</a:t>
                      </a:r>
                      <a:endParaRPr lang="ru-RU" sz="2400">
                        <a:latin typeface="Calibri"/>
                        <a:ea typeface="Calibri"/>
                        <a:cs typeface="Arial"/>
                      </a:endParaRPr>
                    </a:p>
                    <a:p>
                      <a:pPr algn="just">
                        <a:lnSpc>
                          <a:spcPct val="115000"/>
                        </a:lnSpc>
                        <a:spcAft>
                          <a:spcPts val="0"/>
                        </a:spcAft>
                      </a:pPr>
                      <a:r>
                        <a:rPr lang="ru-RU" sz="2400" b="1">
                          <a:latin typeface="Times New Roman"/>
                          <a:ea typeface="Calibri"/>
                          <a:cs typeface="Arial"/>
                        </a:rPr>
                        <a:t>Часть В</a:t>
                      </a:r>
                      <a:r>
                        <a:rPr lang="ru-RU" sz="2400">
                          <a:latin typeface="Times New Roman"/>
                          <a:ea typeface="Calibri"/>
                          <a:cs typeface="Arial"/>
                        </a:rPr>
                        <a:t> состоит из 5 заданий требующих краткого или развернутого ответов</a:t>
                      </a:r>
                      <a:r>
                        <a:rPr lang="kk-KZ" sz="2400">
                          <a:solidFill>
                            <a:srgbClr val="000000"/>
                          </a:solidFill>
                          <a:latin typeface="Times New Roman"/>
                          <a:ea typeface="Calibri"/>
                          <a:cs typeface="Arial"/>
                        </a:rPr>
                        <a:t>. </a:t>
                      </a:r>
                      <a:endParaRPr lang="ru-RU" sz="2400">
                        <a:latin typeface="Calibri"/>
                        <a:ea typeface="Calibri"/>
                        <a:cs typeface="Arial"/>
                      </a:endParaRPr>
                    </a:p>
                    <a:p>
                      <a:pPr algn="just">
                        <a:lnSpc>
                          <a:spcPct val="115000"/>
                        </a:lnSpc>
                        <a:spcAft>
                          <a:spcPts val="0"/>
                        </a:spcAft>
                      </a:pPr>
                      <a:r>
                        <a:rPr lang="ru-RU" sz="2400">
                          <a:latin typeface="Times New Roman"/>
                          <a:ea typeface="Calibri"/>
                          <a:cs typeface="Arial"/>
                        </a:rPr>
                        <a:t>Задания оцениваются 1-6 баллов.</a:t>
                      </a:r>
                      <a:endParaRPr lang="ru-RU" sz="2400">
                        <a:latin typeface="Calibri"/>
                        <a:ea typeface="Calibri"/>
                        <a:cs typeface="Arial"/>
                      </a:endParaRPr>
                    </a:p>
                    <a:p>
                      <a:pPr algn="just">
                        <a:lnSpc>
                          <a:spcPct val="115000"/>
                        </a:lnSpc>
                        <a:spcAft>
                          <a:spcPts val="0"/>
                        </a:spcAft>
                      </a:pPr>
                      <a:r>
                        <a:rPr lang="kk-KZ" sz="2400">
                          <a:solidFill>
                            <a:srgbClr val="000000"/>
                          </a:solidFill>
                          <a:latin typeface="Times New Roman"/>
                          <a:ea typeface="Calibri"/>
                          <a:cs typeface="Arial"/>
                        </a:rPr>
                        <a:t>Пользоваться исторический картой (атлас) </a:t>
                      </a:r>
                      <a:r>
                        <a:rPr lang="kk-KZ" sz="2400" b="1">
                          <a:solidFill>
                            <a:srgbClr val="000000"/>
                          </a:solidFill>
                          <a:latin typeface="Times New Roman"/>
                          <a:ea typeface="Calibri"/>
                          <a:cs typeface="Arial"/>
                        </a:rPr>
                        <a:t>запрещено</a:t>
                      </a:r>
                      <a:r>
                        <a:rPr lang="kk-KZ" sz="2400">
                          <a:solidFill>
                            <a:srgbClr val="000000"/>
                          </a:solidFill>
                          <a:latin typeface="Times New Roman"/>
                          <a:ea typeface="Calibri"/>
                          <a:cs typeface="Arial"/>
                        </a:rPr>
                        <a:t>. </a:t>
                      </a:r>
                      <a:endParaRPr lang="ru-RU" sz="2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553645">
                <a:tc gridSpan="2">
                  <a:txBody>
                    <a:bodyPr/>
                    <a:lstStyle/>
                    <a:p>
                      <a:pPr algn="just">
                        <a:lnSpc>
                          <a:spcPct val="115000"/>
                        </a:lnSpc>
                        <a:spcAft>
                          <a:spcPts val="0"/>
                        </a:spcAft>
                      </a:pPr>
                      <a:r>
                        <a:rPr lang="kk-KZ" sz="2400" b="1">
                          <a:solidFill>
                            <a:srgbClr val="000000"/>
                          </a:solidFill>
                          <a:latin typeface="Times New Roman"/>
                          <a:ea typeface="Calibri"/>
                          <a:cs typeface="Arial"/>
                        </a:rPr>
                        <a:t>Всего баллов</a:t>
                      </a:r>
                      <a:endParaRPr lang="ru-RU" sz="2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just">
                        <a:lnSpc>
                          <a:spcPct val="115000"/>
                        </a:lnSpc>
                        <a:spcAft>
                          <a:spcPts val="0"/>
                        </a:spcAft>
                      </a:pPr>
                      <a:r>
                        <a:rPr lang="kk-KZ" sz="2400" b="1" dirty="0">
                          <a:solidFill>
                            <a:srgbClr val="000000"/>
                          </a:solidFill>
                          <a:latin typeface="Times New Roman"/>
                          <a:ea typeface="Calibri"/>
                          <a:cs typeface="Arial"/>
                        </a:rPr>
                        <a:t>30</a:t>
                      </a:r>
                      <a:endParaRPr lang="ru-RU"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8130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0.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2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3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4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5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Salerio template">
  <a:themeElements>
    <a:clrScheme name="Custom 347">
      <a:dk1>
        <a:srgbClr val="263248"/>
      </a:dk1>
      <a:lt1>
        <a:srgbClr val="FFFFFF"/>
      </a:lt1>
      <a:dk2>
        <a:srgbClr val="434343"/>
      </a:dk2>
      <a:lt2>
        <a:srgbClr val="F3F3F3"/>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593</TotalTime>
  <Words>2047</Words>
  <Application>Microsoft Office PowerPoint</Application>
  <PresentationFormat>Экран (4:3)</PresentationFormat>
  <Paragraphs>243</Paragraphs>
  <Slides>27</Slides>
  <Notes>6</Notes>
  <HiddenSlides>0</HiddenSlides>
  <MMClips>0</MMClips>
  <ScaleCrop>false</ScaleCrop>
  <HeadingPairs>
    <vt:vector size="4" baseType="variant">
      <vt:variant>
        <vt:lpstr>Тема</vt:lpstr>
      </vt:variant>
      <vt:variant>
        <vt:i4>14</vt:i4>
      </vt:variant>
      <vt:variant>
        <vt:lpstr>Заголовки слайдов</vt:lpstr>
      </vt:variant>
      <vt:variant>
        <vt:i4>27</vt:i4>
      </vt:variant>
    </vt:vector>
  </HeadingPairs>
  <TitlesOfParts>
    <vt:vector size="41" baseType="lpstr">
      <vt:lpstr>Открытая</vt:lpstr>
      <vt:lpstr>Salerio template</vt:lpstr>
      <vt:lpstr>1_Salerio template</vt:lpstr>
      <vt:lpstr>2_Salerio template</vt:lpstr>
      <vt:lpstr>3_Salerio template</vt:lpstr>
      <vt:lpstr>4_Salerio template</vt:lpstr>
      <vt:lpstr>5_Salerio template</vt:lpstr>
      <vt:lpstr>6_Salerio template</vt:lpstr>
      <vt:lpstr>Тема Office</vt:lpstr>
      <vt:lpstr>1_Тема Office</vt:lpstr>
      <vt:lpstr>2_Тема Office</vt:lpstr>
      <vt:lpstr>3_Тема Office</vt:lpstr>
      <vt:lpstr>4_Тема Office</vt:lpstr>
      <vt:lpstr>5_Тема Office</vt:lpstr>
      <vt:lpstr>Родительское собрание  Типовые правила проведения текущего контроля успеваемости, промежуточной и итоговой аттестации обучающихся для организаций среднего, технического и профессионального, послесреднего образования  подпункт 19 статьи 5  Закона Республики Казахстан от 27 июля 2007 года "Об образовании"  </vt:lpstr>
      <vt:lpstr>НОРМАТИВНЫЕ ДОКУМЕНТЫ </vt:lpstr>
      <vt:lpstr>Порядок проведения итоговой аттестации</vt:lpstr>
      <vt:lpstr> 9(10) классы - четыре экзамена, один из них по выбору</vt:lpstr>
      <vt:lpstr>Презентация PowerPoint</vt:lpstr>
      <vt:lpstr>Презентация PowerPoint</vt:lpstr>
      <vt:lpstr>«ҚАЗАҚ ТІЛІ МЕН ӘДЕБИЕТІ» ПӘНІ (оқыту қазақ тілінде емес)</vt:lpstr>
      <vt:lpstr>Описание экзаменационной работы ПРЕДМЕТ «БИОЛОГИЯ» </vt:lpstr>
      <vt:lpstr>Описание экзаменационной работы   ПРЕДМЕТ «ИСТОРИЯ КАЗАХСТАНА»</vt:lpstr>
      <vt:lpstr>Description of paper SUBJECT «ENGLISH»</vt:lpstr>
      <vt:lpstr>Порядок проведения итоговой аттестации обучающихся</vt:lpstr>
      <vt:lpstr> Родной язык (язык обучения)</vt:lpstr>
      <vt:lpstr>Алгебра и начала анализа. </vt:lpstr>
      <vt:lpstr>История Казахстана</vt:lpstr>
      <vt:lpstr>Казахский язык для школ с русским и русский язык для школ с казахским языком обучения. </vt:lpstr>
      <vt:lpstr>Предметы по выбору: Физика, химия, биология, география, геометрия, всемирная история, основы права, литература</vt:lpstr>
      <vt:lpstr>Приказ МОН РК от 28.01.2015 года№ 39  "Об утверждении видов и форм документов об образовании государственного образца и Правила их выдачи" </vt:lpstr>
      <vt:lpstr>Неуспевающие по одному или двум предметам </vt:lpstr>
      <vt:lpstr>Приказ МОН РК от 12.06.2009года № 289  "Об утверждении формы справки, выдаваемой лицам, не завершившим образование"</vt:lpstr>
      <vt:lpstr>Повторная атеестация</vt:lpstr>
      <vt:lpstr>Освобождение от итоговой аттестации</vt:lpstr>
      <vt:lpstr>Карантин и чрезвычайные ситуации </vt:lpstr>
      <vt:lpstr>Досрочная итоговая аттестация </vt:lpstr>
      <vt:lpstr>Ознакомление с результатами экзаменов</vt:lpstr>
      <vt:lpstr>Оценивание экзаменационных работ</vt:lpstr>
      <vt:lpstr>Итоговые оценки в 11 классах </vt:lpstr>
      <vt:lpstr>Обучающиеся обязаны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Білім алушыларды қорытынды аттестаттаудан өткізу тәртібі </dc:title>
  <dc:creator>User</dc:creator>
  <cp:lastModifiedBy>Олеся</cp:lastModifiedBy>
  <cp:revision>55</cp:revision>
  <dcterms:created xsi:type="dcterms:W3CDTF">2021-01-05T12:08:59Z</dcterms:created>
  <dcterms:modified xsi:type="dcterms:W3CDTF">2021-03-13T04:51:00Z</dcterms:modified>
</cp:coreProperties>
</file>