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
  </p:notesMasterIdLst>
  <p:sldIdLst>
    <p:sldId id="258"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06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472E6-C911-4D40-B5F2-CA83B83A33E8}" type="datetimeFigureOut">
              <a:rPr lang="ru-RU" smtClean="0"/>
              <a:t>29.09.2021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7A06A-EBA0-4CC5-8F7B-D133B09BAE69}" type="slidenum">
              <a:rPr lang="ru-RU" smtClean="0"/>
              <a:t>‹#›</a:t>
            </a:fld>
            <a:endParaRPr lang="ru-RU"/>
          </a:p>
        </p:txBody>
      </p:sp>
    </p:spTree>
    <p:extLst>
      <p:ext uri="{BB962C8B-B14F-4D97-AF65-F5344CB8AC3E}">
        <p14:creationId xmlns:p14="http://schemas.microsoft.com/office/powerpoint/2010/main" val="325228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2</a:t>
            </a:fld>
            <a:endParaRPr lang="ru-RU" dirty="0"/>
          </a:p>
        </p:txBody>
      </p:sp>
    </p:spTree>
    <p:extLst>
      <p:ext uri="{BB962C8B-B14F-4D97-AF65-F5344CB8AC3E}">
        <p14:creationId xmlns:p14="http://schemas.microsoft.com/office/powerpoint/2010/main" val="161522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A91BEF9C-F65B-4839-983E-71D18F42CA1C}" type="datetimeFigureOut">
              <a:rPr lang="ru-RU" smtClean="0"/>
              <a:t>29.09.2021</a:t>
            </a:fld>
            <a:endParaRPr lang="ru-RU"/>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F77EBF50-4CE8-41FE-992A-5E0E5BF28914}"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051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1BEF9C-F65B-4839-983E-71D18F42CA1C}"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2468643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1BEF9C-F65B-4839-983E-71D18F42CA1C}"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2748193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91BEF9C-F65B-4839-983E-71D18F42CA1C}"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383552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91BEF9C-F65B-4839-983E-71D18F42CA1C}" type="datetimeFigureOut">
              <a:rPr lang="ru-RU" smtClean="0"/>
              <a:t>29.09.2021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7EBF50-4CE8-41FE-992A-5E0E5BF28914}"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26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91BEF9C-F65B-4839-983E-71D18F42CA1C}"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100521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91BEF9C-F65B-4839-983E-71D18F42CA1C}" type="datetimeFigureOut">
              <a:rPr lang="ru-RU" smtClean="0"/>
              <a:t>29.09.2021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157508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91BEF9C-F65B-4839-983E-71D18F42CA1C}" type="datetimeFigureOut">
              <a:rPr lang="ru-RU" smtClean="0"/>
              <a:t>29.09.2021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2954045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1BEF9C-F65B-4839-983E-71D18F42CA1C}" type="datetimeFigureOut">
              <a:rPr lang="ru-RU" smtClean="0"/>
              <a:t>29.09.2021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62939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91BEF9C-F65B-4839-983E-71D18F42CA1C}"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129484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91BEF9C-F65B-4839-983E-71D18F42CA1C}" type="datetimeFigureOut">
              <a:rPr lang="ru-RU" smtClean="0"/>
              <a:t>29.09.2021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7EBF50-4CE8-41FE-992A-5E0E5BF28914}" type="slidenum">
              <a:rPr lang="ru-RU" smtClean="0"/>
              <a:t>‹#›</a:t>
            </a:fld>
            <a:endParaRPr lang="ru-RU"/>
          </a:p>
        </p:txBody>
      </p:sp>
    </p:spTree>
    <p:extLst>
      <p:ext uri="{BB962C8B-B14F-4D97-AF65-F5344CB8AC3E}">
        <p14:creationId xmlns:p14="http://schemas.microsoft.com/office/powerpoint/2010/main" val="199882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91BEF9C-F65B-4839-983E-71D18F42CA1C}" type="datetimeFigureOut">
              <a:rPr lang="ru-RU" smtClean="0"/>
              <a:t>29.09.2021</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77EBF50-4CE8-41FE-992A-5E0E5BF28914}" type="slidenum">
              <a:rPr lang="ru-RU" smtClean="0"/>
              <a:t>‹#›</a:t>
            </a:fld>
            <a:endParaRPr lang="ru-RU"/>
          </a:p>
        </p:txBody>
      </p:sp>
    </p:spTree>
    <p:extLst>
      <p:ext uri="{BB962C8B-B14F-4D97-AF65-F5344CB8AC3E}">
        <p14:creationId xmlns:p14="http://schemas.microsoft.com/office/powerpoint/2010/main" val="289256371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8" descr="Организация питания, ГБОУ Школа № 883, Москва"/>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Rectangle 1"/>
          <p:cNvSpPr>
            <a:spLocks noChangeArrowheads="1"/>
          </p:cNvSpPr>
          <p:nvPr/>
        </p:nvSpPr>
        <p:spPr bwMode="auto">
          <a:xfrm>
            <a:off x="1924364" y="240846"/>
            <a:ext cx="8799443" cy="70340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algn="ctr"/>
            <a:r>
              <a:rPr lang="kk-KZ" sz="1600" b="1" dirty="0">
                <a:solidFill>
                  <a:srgbClr val="FF0000"/>
                </a:solidFill>
                <a:latin typeface="Times New Roman" panose="02020603050405020304" pitchFamily="18" charset="0"/>
                <a:cs typeface="Times New Roman" panose="02020603050405020304" pitchFamily="18" charset="0"/>
              </a:rPr>
              <a:t>Назар аударыңыз !!! </a:t>
            </a:r>
            <a:endParaRPr lang="ru-RU" sz="1600" dirty="0">
              <a:solidFill>
                <a:srgbClr val="FF0000"/>
              </a:solidFill>
              <a:latin typeface="Times New Roman" panose="02020603050405020304" pitchFamily="18" charset="0"/>
              <a:cs typeface="Times New Roman" panose="02020603050405020304" pitchFamily="18" charset="0"/>
            </a:endParaRPr>
          </a:p>
          <a:p>
            <a:pPr algn="ctr"/>
            <a:r>
              <a:rPr lang="kk-KZ" sz="1600" b="1" dirty="0">
                <a:solidFill>
                  <a:srgbClr val="FF0000"/>
                </a:solidFill>
                <a:latin typeface="Times New Roman" panose="02020603050405020304" pitchFamily="18" charset="0"/>
                <a:cs typeface="Times New Roman" panose="02020603050405020304" pitchFamily="18" charset="0"/>
              </a:rPr>
              <a:t>2021 жылдың 1 қыркүйегінен бастап «Гимназиялық сыныптары бар жалпы орта білім беру мектебі» КММ </a:t>
            </a:r>
            <a:r>
              <a:rPr lang="kk-KZ" sz="1600" b="1" dirty="0" err="1">
                <a:solidFill>
                  <a:srgbClr val="FF0000"/>
                </a:solidFill>
                <a:latin typeface="Times New Roman" panose="02020603050405020304" pitchFamily="18" charset="0"/>
                <a:cs typeface="Times New Roman" panose="02020603050405020304" pitchFamily="18" charset="0"/>
              </a:rPr>
              <a:t>-де</a:t>
            </a:r>
            <a:r>
              <a:rPr lang="kk-KZ" sz="1600" b="1" dirty="0">
                <a:solidFill>
                  <a:srgbClr val="FF0000"/>
                </a:solidFill>
                <a:latin typeface="Times New Roman" panose="02020603050405020304" pitchFamily="18" charset="0"/>
                <a:cs typeface="Times New Roman" panose="02020603050405020304" pitchFamily="18" charset="0"/>
              </a:rPr>
              <a:t> асхана жұмысы ұйымдастырылды!</a:t>
            </a:r>
            <a:endParaRPr kumimoji="0" lang="ru-RU" altLang="ru-RU" sz="16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656824" y="1059356"/>
            <a:ext cx="11140224" cy="9496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lvl="0" eaLnBrk="0" fontAlgn="base" hangingPunct="0">
              <a:spcBef>
                <a:spcPct val="0"/>
              </a:spcBef>
              <a:spcAft>
                <a:spcPct val="0"/>
              </a:spcAft>
            </a:pPr>
            <a:r>
              <a:rPr lang="kk-KZ" sz="1600" dirty="0">
                <a:latin typeface="Times New Roman" panose="02020603050405020304" pitchFamily="18" charset="0"/>
                <a:cs typeface="Times New Roman" panose="02020603050405020304" pitchFamily="18" charset="0"/>
              </a:rPr>
              <a:t>Тамақтандыруды ұйымдастыру Қазақстан Республикасының Бас мемлекеттік санитариялық дәрігерінің 2021 жылғы 25 тамыздағы № 36 "2021-2022 оқу жылында білім беру ұйымдарында </a:t>
            </a:r>
            <a:r>
              <a:rPr lang="kk-KZ" sz="1600" dirty="0" err="1">
                <a:latin typeface="Times New Roman" panose="02020603050405020304" pitchFamily="18" charset="0"/>
                <a:cs typeface="Times New Roman" panose="02020603050405020304" pitchFamily="18" charset="0"/>
              </a:rPr>
              <a:t>коронавирустық</a:t>
            </a:r>
            <a:r>
              <a:rPr lang="kk-KZ" sz="1600" dirty="0">
                <a:latin typeface="Times New Roman" panose="02020603050405020304" pitchFamily="18" charset="0"/>
                <a:cs typeface="Times New Roman" panose="02020603050405020304" pitchFamily="18" charset="0"/>
              </a:rPr>
              <a:t> инфекцияның алдын алу бойынша </a:t>
            </a:r>
            <a:r>
              <a:rPr lang="kk-KZ" sz="1600" dirty="0" err="1">
                <a:latin typeface="Times New Roman" panose="02020603050405020304" pitchFamily="18" charset="0"/>
                <a:cs typeface="Times New Roman" panose="02020603050405020304" pitchFamily="18" charset="0"/>
              </a:rPr>
              <a:t>санитариялық-эпидемияға</a:t>
            </a:r>
            <a:r>
              <a:rPr lang="kk-KZ" sz="1600" dirty="0">
                <a:latin typeface="Times New Roman" panose="02020603050405020304" pitchFamily="18" charset="0"/>
                <a:cs typeface="Times New Roman" panose="02020603050405020304" pitchFamily="18" charset="0"/>
              </a:rPr>
              <a:t> қарсы және </a:t>
            </a:r>
            <a:r>
              <a:rPr lang="kk-KZ" sz="1600" dirty="0" err="1">
                <a:latin typeface="Times New Roman" panose="02020603050405020304" pitchFamily="18" charset="0"/>
                <a:cs typeface="Times New Roman" panose="02020603050405020304" pitchFamily="18" charset="0"/>
              </a:rPr>
              <a:t>санитариялық-профилактикалық</a:t>
            </a:r>
            <a:r>
              <a:rPr lang="kk-KZ" sz="1600" dirty="0">
                <a:latin typeface="Times New Roman" panose="02020603050405020304" pitchFamily="18" charset="0"/>
                <a:cs typeface="Times New Roman" panose="02020603050405020304" pitchFamily="18" charset="0"/>
              </a:rPr>
              <a:t> іс-шараларды жүргізу туралы" Қаулысымен реттеледі (2-қосымша). </a:t>
            </a:r>
            <a:endParaRPr kumimoji="0" lang="ru-RU" altLang="ru-RU" sz="1600" b="0" i="0" u="none" strike="noStrike" cap="none" normalizeH="0" baseline="0" dirty="0" smtClean="0">
              <a:ln>
                <a:noFill/>
              </a:ln>
              <a:solidFill>
                <a:schemeClr val="accent6">
                  <a:lumMod val="75000"/>
                </a:schemeClr>
              </a:solidFill>
              <a:effectLst/>
              <a:latin typeface="Times New Roman" panose="02020603050405020304" pitchFamily="18" charset="0"/>
              <a:cs typeface="Times New Roman" panose="02020603050405020304" pitchFamily="18" charset="0"/>
            </a:endParaRPr>
          </a:p>
        </p:txBody>
      </p:sp>
      <p:sp>
        <p:nvSpPr>
          <p:cNvPr id="5" name="Rectangle 3"/>
          <p:cNvSpPr>
            <a:spLocks noGrp="1" noChangeArrowheads="1"/>
          </p:cNvSpPr>
          <p:nvPr>
            <p:ph type="body" idx="1"/>
          </p:nvPr>
        </p:nvSpPr>
        <p:spPr bwMode="auto">
          <a:xfrm>
            <a:off x="656824" y="1827246"/>
            <a:ext cx="10766735" cy="40794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r>
              <a:rPr lang="kk-KZ" sz="1600" b="0" dirty="0">
                <a:solidFill>
                  <a:srgbClr val="060606"/>
                </a:solidFill>
                <a:latin typeface="Times New Roman" panose="02020603050405020304" pitchFamily="18" charset="0"/>
                <a:cs typeface="Times New Roman" panose="02020603050405020304" pitchFamily="18" charset="0"/>
              </a:rPr>
              <a:t>Білім алушылар үшін 2 апталық бекітілген бірыңғай перспективалы маусымдық мәзірге (2021-2022 оқу </a:t>
            </a:r>
            <a:r>
              <a:rPr lang="kk-KZ" sz="1600" b="0" dirty="0" err="1">
                <a:solidFill>
                  <a:srgbClr val="060606"/>
                </a:solidFill>
                <a:latin typeface="Times New Roman" panose="02020603050405020304" pitchFamily="18" charset="0"/>
                <a:cs typeface="Times New Roman" panose="02020603050405020304" pitchFamily="18" charset="0"/>
              </a:rPr>
              <a:t>жылына-жаз-күз</a:t>
            </a:r>
            <a:r>
              <a:rPr lang="kk-KZ" sz="1600" b="0" dirty="0">
                <a:solidFill>
                  <a:srgbClr val="060606"/>
                </a:solidFill>
                <a:latin typeface="Times New Roman" panose="02020603050405020304" pitchFamily="18" charset="0"/>
                <a:cs typeface="Times New Roman" panose="02020603050405020304" pitchFamily="18" charset="0"/>
              </a:rPr>
              <a:t>) сәйкес бір реттік түскі ас (орташа құны 365 теңге) ұсынылады. </a:t>
            </a:r>
            <a:endParaRPr lang="ru-RU" sz="1600" b="0" dirty="0">
              <a:solidFill>
                <a:srgbClr val="060606"/>
              </a:solidFill>
              <a:latin typeface="Times New Roman" panose="02020603050405020304" pitchFamily="18" charset="0"/>
              <a:cs typeface="Times New Roman" panose="02020603050405020304" pitchFamily="18" charset="0"/>
            </a:endParaRPr>
          </a:p>
        </p:txBody>
      </p:sp>
      <p:sp>
        <p:nvSpPr>
          <p:cNvPr id="8" name="Rectangle 5"/>
          <p:cNvSpPr>
            <a:spLocks noChangeArrowheads="1"/>
          </p:cNvSpPr>
          <p:nvPr/>
        </p:nvSpPr>
        <p:spPr bwMode="auto">
          <a:xfrm>
            <a:off x="656824" y="2254599"/>
            <a:ext cx="9749305" cy="21096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r>
              <a:rPr lang="kk-KZ" sz="1600" dirty="0">
                <a:solidFill>
                  <a:schemeClr val="tx1">
                    <a:lumMod val="95000"/>
                    <a:lumOff val="5000"/>
                  </a:schemeClr>
                </a:solidFill>
                <a:latin typeface="Times New Roman" panose="02020603050405020304" pitchFamily="18" charset="0"/>
                <a:cs typeface="Times New Roman" panose="02020603050405020304" pitchFamily="18" charset="0"/>
              </a:rPr>
              <a:t>1-4 сынып оқушылары кешенді түскі асты тегін алады (құны 315 теңге).</a:t>
            </a:r>
            <a:endParaRPr lang="ru-RU" sz="1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656824" y="2532045"/>
            <a:ext cx="11050072" cy="9496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r>
              <a:rPr lang="kk-KZ" sz="1600" dirty="0">
                <a:solidFill>
                  <a:schemeClr val="tx1">
                    <a:lumMod val="95000"/>
                    <a:lumOff val="5000"/>
                  </a:schemeClr>
                </a:solidFill>
                <a:latin typeface="Times New Roman" panose="02020603050405020304" pitchFamily="18" charset="0"/>
                <a:cs typeface="Times New Roman" panose="02020603050405020304" pitchFamily="18" charset="0"/>
              </a:rPr>
              <a:t>Сондай-ақ, "Жалпы білім беретін мектептердегі білім алушылар мен тәрбиеленушілердің жекелеген санаттарына жеңілдікпен тамақтандыруды ұсыну" мемлекеттік көрсетілетін қызмет стандартының талаптарына сәйкес жалпыға міндетті білім беру қорының қаражаты есебінен аз қамтылған отбасылардан шыққан балаларды, жетім балаларды, ата-анасының қамқорлығынсыз қалған балаларды тамақтандыру ұйымдастырылды (құны 402 теңге). </a:t>
            </a:r>
            <a:endParaRPr lang="ru-RU" sz="1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0" name="Rectangle 7"/>
          <p:cNvSpPr>
            <a:spLocks noChangeArrowheads="1"/>
          </p:cNvSpPr>
          <p:nvPr/>
        </p:nvSpPr>
        <p:spPr bwMode="auto">
          <a:xfrm>
            <a:off x="656824" y="3517378"/>
            <a:ext cx="9379944" cy="298095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r>
              <a:rPr lang="kk-KZ" sz="1600" dirty="0">
                <a:latin typeface="Times New Roman" panose="02020603050405020304" pitchFamily="18" charset="0"/>
                <a:cs typeface="Times New Roman" panose="02020603050405020304" pitchFamily="18" charset="0"/>
              </a:rPr>
              <a:t>Жеке тағамдардың орташа бағасы:</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Бірінші тағам-180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Гарнир (қарақұмық, күріш, макарон)) - 85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Кесектер-150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Гуляш (тауық.- 130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Гуляш (</a:t>
            </a:r>
            <a:r>
              <a:rPr lang="kk-KZ" sz="1600" dirty="0" err="1">
                <a:latin typeface="Times New Roman" panose="02020603050405020304" pitchFamily="18" charset="0"/>
                <a:cs typeface="Times New Roman" panose="02020603050405020304" pitchFamily="18" charset="0"/>
              </a:rPr>
              <a:t>гов</a:t>
            </a:r>
            <a:r>
              <a:rPr lang="kk-KZ" sz="1600" dirty="0">
                <a:latin typeface="Times New Roman" panose="02020603050405020304" pitchFamily="18" charset="0"/>
                <a:cs typeface="Times New Roman" panose="02020603050405020304" pitchFamily="18" charset="0"/>
              </a:rPr>
              <a:t>.- 150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Ыстық, ПЛ - 220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Ет қосылған бұқтырылған қырыққабат-170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Көкөніс салаты-100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Кисель, сүт, компот, шырын-50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Пісіру: тоқаш-60 теңге, бәліш-80 теңге, самса-200 теңге.</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Бал-30 теңге</a:t>
            </a:r>
            <a:endParaRPr lang="ru-RU" sz="1600" dirty="0">
              <a:latin typeface="Times New Roman" panose="02020603050405020304" pitchFamily="18" charset="0"/>
              <a:cs typeface="Times New Roman" panose="02020603050405020304" pitchFamily="18" charset="0"/>
            </a:endParaRPr>
          </a:p>
        </p:txBody>
      </p:sp>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3988" y="3553250"/>
            <a:ext cx="5078972" cy="3119940"/>
          </a:xfrm>
          <a:prstGeom prst="rect">
            <a:avLst/>
          </a:prstGeom>
        </p:spPr>
      </p:pic>
    </p:spTree>
    <p:extLst>
      <p:ext uri="{BB962C8B-B14F-4D97-AF65-F5344CB8AC3E}">
        <p14:creationId xmlns:p14="http://schemas.microsoft.com/office/powerpoint/2010/main" val="3051747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7448" y="116632"/>
            <a:ext cx="9751060" cy="1248529"/>
          </a:xfrm>
        </p:spPr>
        <p:txBody>
          <a:bodyPr rtlCol="0">
            <a:normAutofit/>
          </a:bodyPr>
          <a:lstStyle/>
          <a:p>
            <a:pPr algn="ctr" rtl="0"/>
            <a:r>
              <a:rPr lang="ru-RU" sz="2000" b="1" dirty="0">
                <a:solidFill>
                  <a:srgbClr val="FF0000"/>
                </a:solidFill>
              </a:rPr>
              <a:t>Внимание!!! </a:t>
            </a:r>
            <a:br>
              <a:rPr lang="ru-RU" sz="2000" b="1" dirty="0">
                <a:solidFill>
                  <a:srgbClr val="FF0000"/>
                </a:solidFill>
              </a:rPr>
            </a:br>
            <a:r>
              <a:rPr lang="ru-RU" sz="2000" b="1" dirty="0">
                <a:solidFill>
                  <a:srgbClr val="FF0000"/>
                </a:solidFill>
              </a:rPr>
              <a:t>С 1 </a:t>
            </a:r>
            <a:r>
              <a:rPr lang="ru-RU" sz="2000" b="1" dirty="0" smtClean="0">
                <a:solidFill>
                  <a:srgbClr val="FF0000"/>
                </a:solidFill>
              </a:rPr>
              <a:t>сентября 2021 года в </a:t>
            </a:r>
            <a:r>
              <a:rPr lang="ru-RU" sz="2000" b="1" dirty="0">
                <a:solidFill>
                  <a:srgbClr val="FF0000"/>
                </a:solidFill>
              </a:rPr>
              <a:t>КГУ «СОШ с гимназическими классами» </a:t>
            </a:r>
            <a:r>
              <a:rPr lang="ru-RU" sz="2000" b="1" dirty="0" smtClean="0">
                <a:solidFill>
                  <a:srgbClr val="FF0000"/>
                </a:solidFill>
              </a:rPr>
              <a:t/>
            </a:r>
            <a:br>
              <a:rPr lang="ru-RU" sz="2000" b="1" dirty="0" smtClean="0">
                <a:solidFill>
                  <a:srgbClr val="FF0000"/>
                </a:solidFill>
              </a:rPr>
            </a:br>
            <a:r>
              <a:rPr lang="ru-RU" sz="2000" b="1" dirty="0" smtClean="0">
                <a:solidFill>
                  <a:srgbClr val="FF0000"/>
                </a:solidFill>
              </a:rPr>
              <a:t>организована </a:t>
            </a:r>
            <a:r>
              <a:rPr lang="ru-RU" sz="2000" b="1" dirty="0">
                <a:solidFill>
                  <a:srgbClr val="FF0000"/>
                </a:solidFill>
              </a:rPr>
              <a:t>работа столовой!</a:t>
            </a:r>
          </a:p>
        </p:txBody>
      </p:sp>
      <p:sp>
        <p:nvSpPr>
          <p:cNvPr id="13" name="Текст 12"/>
          <p:cNvSpPr>
            <a:spLocks noGrp="1"/>
          </p:cNvSpPr>
          <p:nvPr>
            <p:ph type="body" idx="1"/>
          </p:nvPr>
        </p:nvSpPr>
        <p:spPr>
          <a:xfrm>
            <a:off x="360609" y="1068946"/>
            <a:ext cx="11590986" cy="5789054"/>
          </a:xfrm>
        </p:spPr>
        <p:txBody>
          <a:bodyPr rtlCol="0">
            <a:normAutofit fontScale="92500" lnSpcReduction="10000"/>
          </a:bodyPr>
          <a:lstStyle/>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Организация питания регламентируется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Постановлением Главного </a:t>
            </a:r>
            <a:r>
              <a:rPr lang="ru-RU" sz="1800" b="0" dirty="0">
                <a:solidFill>
                  <a:schemeClr val="accent6">
                    <a:lumMod val="50000"/>
                  </a:schemeClr>
                </a:solidFill>
                <a:latin typeface="Times New Roman" panose="02020603050405020304" pitchFamily="18" charset="0"/>
                <a:cs typeface="Times New Roman" panose="02020603050405020304" pitchFamily="18" charset="0"/>
              </a:rPr>
              <a:t>государственного санитарного врача Республики Казахстан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36 </a:t>
            </a:r>
            <a:r>
              <a:rPr lang="ru-RU" sz="1800" b="0" dirty="0">
                <a:solidFill>
                  <a:schemeClr val="accent6">
                    <a:lumMod val="50000"/>
                  </a:schemeClr>
                </a:solidFill>
                <a:latin typeface="Times New Roman" panose="02020603050405020304" pitchFamily="18" charset="0"/>
                <a:cs typeface="Times New Roman" panose="02020603050405020304" pitchFamily="18" charset="0"/>
              </a:rPr>
              <a:t>от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25 августа 2021 </a:t>
            </a:r>
            <a:r>
              <a:rPr lang="ru-RU" sz="1800" b="0" dirty="0">
                <a:solidFill>
                  <a:schemeClr val="accent6">
                    <a:lumMod val="50000"/>
                  </a:schemeClr>
                </a:solidFill>
                <a:latin typeface="Times New Roman" panose="02020603050405020304" pitchFamily="18" charset="0"/>
                <a:cs typeface="Times New Roman" panose="02020603050405020304" pitchFamily="18" charset="0"/>
              </a:rPr>
              <a:t>года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«О проведении санитарно-противоэпидемических и санитарно-профилактических мероприятий по предупреждению </a:t>
            </a:r>
            <a:r>
              <a:rPr lang="ru-RU" sz="1800" b="0" dirty="0" err="1" smtClean="0">
                <a:solidFill>
                  <a:schemeClr val="accent6">
                    <a:lumMod val="50000"/>
                  </a:schemeClr>
                </a:solidFill>
                <a:latin typeface="Times New Roman" panose="02020603050405020304" pitchFamily="18" charset="0"/>
                <a:cs typeface="Times New Roman" panose="02020603050405020304" pitchFamily="18" charset="0"/>
              </a:rPr>
              <a:t>коронавирусной</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 инфекции в организациях образования в 2021-2022 учебном году» (Приложение 2).</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Для обучающихся предлагается одноразовый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обед (средняя стоимость 365 тенге) в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соответствии с утвержденным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единым перспективным сезонным 2-х недельным меню (лето-осень –на 2021-2022 учебный год).</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Учащиеся 1-4 классов получают комплексный обед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бесплатно (стоимость 315 тенге).</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Также организовано питание детей из малообеспеченных семей, детей-сирот, ОБПР за счет средств из Фонда всеобуча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в соответствии с требованиями стандарта Государственной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услуги «Предоставление льготного питания отдельным категориям обучающихся  и воспитанников в общеобразовательных школах</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 (стоимость 402 тенге).</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dirty="0">
                <a:solidFill>
                  <a:schemeClr val="accent6">
                    <a:lumMod val="50000"/>
                  </a:schemeClr>
                </a:solidFill>
                <a:latin typeface="Times New Roman" panose="02020603050405020304" pitchFamily="18" charset="0"/>
                <a:cs typeface="Times New Roman" panose="02020603050405020304" pitchFamily="18" charset="0"/>
              </a:rPr>
              <a:t>Средняя стоимость отдельных блюд:</a:t>
            </a: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Первое блюдо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180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тенге</a:t>
            </a: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Гарнир (гречка, рис, макароны)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85 тенге</a:t>
            </a:r>
          </a:p>
          <a:p>
            <a:pPr algn="just">
              <a:lnSpc>
                <a:spcPct val="100000"/>
              </a:lnSpc>
              <a:spcBef>
                <a:spcPts val="0"/>
              </a:spcBef>
            </a:pP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Котлета – 150 тенге</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Гуляш </a:t>
            </a:r>
            <a:r>
              <a:rPr lang="ru-RU" sz="1800" b="0" dirty="0">
                <a:solidFill>
                  <a:schemeClr val="accent6">
                    <a:lumMod val="50000"/>
                  </a:schemeClr>
                </a:solidFill>
                <a:latin typeface="Times New Roman" panose="02020603050405020304" pitchFamily="18" charset="0"/>
                <a:cs typeface="Times New Roman" panose="02020603050405020304" pitchFamily="18" charset="0"/>
              </a:rPr>
              <a:t>(кур.)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130 тенге</a:t>
            </a:r>
          </a:p>
          <a:p>
            <a:pPr algn="just">
              <a:lnSpc>
                <a:spcPct val="100000"/>
              </a:lnSpc>
              <a:spcBef>
                <a:spcPts val="0"/>
              </a:spcBef>
            </a:pP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Гуляш (</a:t>
            </a:r>
            <a:r>
              <a:rPr lang="ru-RU" sz="1800" b="0" dirty="0" err="1" smtClean="0">
                <a:solidFill>
                  <a:schemeClr val="accent6">
                    <a:lumMod val="50000"/>
                  </a:schemeClr>
                </a:solidFill>
                <a:latin typeface="Times New Roman" panose="02020603050405020304" pitchFamily="18" charset="0"/>
                <a:cs typeface="Times New Roman" panose="02020603050405020304" pitchFamily="18" charset="0"/>
              </a:rPr>
              <a:t>гов</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 – 150 тенге</a:t>
            </a:r>
            <a:endParaRPr lang="ru-RU" sz="1800" b="0" dirty="0">
              <a:solidFill>
                <a:schemeClr val="accent6">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Жаркое, плов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220 тенге,</a:t>
            </a:r>
          </a:p>
          <a:p>
            <a:pPr algn="just">
              <a:lnSpc>
                <a:spcPct val="100000"/>
              </a:lnSpc>
              <a:spcBef>
                <a:spcPts val="0"/>
              </a:spcBef>
            </a:pP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Капуста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тушенная с мясом – 170 тенге</a:t>
            </a: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Салат  овощной – 100 тенге</a:t>
            </a: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Кисель, молоко, компот, сок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50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тенге</a:t>
            </a:r>
          </a:p>
          <a:p>
            <a:pPr algn="just">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Выпечка: булочка – 60 тенге, пирожок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80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тенге, </a:t>
            </a:r>
            <a:r>
              <a:rPr lang="ru-RU" sz="1800" b="0" dirty="0" err="1">
                <a:solidFill>
                  <a:schemeClr val="accent6">
                    <a:lumMod val="50000"/>
                  </a:schemeClr>
                </a:solidFill>
                <a:latin typeface="Times New Roman" panose="02020603050405020304" pitchFamily="18" charset="0"/>
                <a:cs typeface="Times New Roman" panose="02020603050405020304" pitchFamily="18" charset="0"/>
              </a:rPr>
              <a:t>самса</a:t>
            </a:r>
            <a:r>
              <a:rPr lang="ru-RU" sz="1800" b="0" dirty="0">
                <a:solidFill>
                  <a:schemeClr val="accent6">
                    <a:lumMod val="50000"/>
                  </a:schemeClr>
                </a:solidFill>
                <a:latin typeface="Times New Roman" panose="02020603050405020304" pitchFamily="18" charset="0"/>
                <a:cs typeface="Times New Roman" panose="02020603050405020304" pitchFamily="18" charset="0"/>
              </a:rPr>
              <a:t> – </a:t>
            </a:r>
            <a:r>
              <a:rPr lang="ru-RU" sz="1800" b="0" dirty="0" smtClean="0">
                <a:solidFill>
                  <a:schemeClr val="accent6">
                    <a:lumMod val="50000"/>
                  </a:schemeClr>
                </a:solidFill>
                <a:latin typeface="Times New Roman" panose="02020603050405020304" pitchFamily="18" charset="0"/>
                <a:cs typeface="Times New Roman" panose="02020603050405020304" pitchFamily="18" charset="0"/>
              </a:rPr>
              <a:t>200 </a:t>
            </a:r>
            <a:r>
              <a:rPr lang="ru-RU" sz="1800" b="0" dirty="0">
                <a:solidFill>
                  <a:schemeClr val="accent6">
                    <a:lumMod val="50000"/>
                  </a:schemeClr>
                </a:solidFill>
                <a:latin typeface="Times New Roman" panose="02020603050405020304" pitchFamily="18" charset="0"/>
                <a:cs typeface="Times New Roman" panose="02020603050405020304" pitchFamily="18" charset="0"/>
              </a:rPr>
              <a:t>тенге. </a:t>
            </a:r>
          </a:p>
          <a:p>
            <a:pPr>
              <a:lnSpc>
                <a:spcPct val="100000"/>
              </a:lnSpc>
              <a:spcBef>
                <a:spcPts val="0"/>
              </a:spcBef>
            </a:pPr>
            <a:r>
              <a:rPr lang="ru-RU" sz="1800" b="0" dirty="0">
                <a:solidFill>
                  <a:schemeClr val="accent6">
                    <a:lumMod val="50000"/>
                  </a:schemeClr>
                </a:solidFill>
                <a:latin typeface="Times New Roman" panose="02020603050405020304" pitchFamily="18" charset="0"/>
                <a:cs typeface="Times New Roman" panose="02020603050405020304" pitchFamily="18" charset="0"/>
              </a:rPr>
              <a:t>Мед – 30 тенге</a:t>
            </a:r>
          </a:p>
          <a:p>
            <a:pPr rtl="0"/>
            <a:endParaRPr lang="ru-RU" sz="1400" dirty="0"/>
          </a:p>
        </p:txBody>
      </p:sp>
      <p:pic>
        <p:nvPicPr>
          <p:cNvPr id="4" name="Рисунок 3"/>
          <p:cNvPicPr>
            <a:picLocks noChangeAspect="1"/>
          </p:cNvPicPr>
          <p:nvPr/>
        </p:nvPicPr>
        <p:blipFill rotWithShape="1">
          <a:blip r:embed="rId3" cstate="print">
            <a:extLst>
              <a:ext uri="{28A0092B-C50C-407E-A947-70E740481C1C}">
                <a14:useLocalDpi xmlns:a14="http://schemas.microsoft.com/office/drawing/2010/main" val="0"/>
              </a:ext>
            </a:extLst>
          </a:blip>
          <a:srcRect b="4508"/>
          <a:stretch/>
        </p:blipFill>
        <p:spPr>
          <a:xfrm>
            <a:off x="8328765" y="3837905"/>
            <a:ext cx="2656914" cy="2537138"/>
          </a:xfrm>
          <a:prstGeom prst="rect">
            <a:avLst/>
          </a:prstGeom>
        </p:spPr>
      </p:pic>
      <p:sp>
        <p:nvSpPr>
          <p:cNvPr id="5" name="Объект 4"/>
          <p:cNvSpPr>
            <a:spLocks noGrp="1"/>
          </p:cNvSpPr>
          <p:nvPr>
            <p:ph sz="half" idx="2"/>
          </p:nvPr>
        </p:nvSpPr>
        <p:spPr/>
        <p:txBody>
          <a:bodyPr/>
          <a:lstStyle/>
          <a:p>
            <a:endParaRPr lang="ru-RU"/>
          </a:p>
        </p:txBody>
      </p:sp>
    </p:spTree>
    <p:extLst>
      <p:ext uri="{BB962C8B-B14F-4D97-AF65-F5344CB8AC3E}">
        <p14:creationId xmlns:p14="http://schemas.microsoft.com/office/powerpoint/2010/main" val="351236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Базис">
  <a:themeElements>
    <a:clrScheme name="Базис">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TM03457444[[fn=Базис]]</Template>
  <TotalTime>142</TotalTime>
  <Words>439</Words>
  <Application>Microsoft Office PowerPoint</Application>
  <PresentationFormat>Широкоэкранный</PresentationFormat>
  <Paragraphs>36</Paragraphs>
  <Slides>2</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Calibri</vt:lpstr>
      <vt:lpstr>Corbel</vt:lpstr>
      <vt:lpstr>Times New Roman</vt:lpstr>
      <vt:lpstr>Базис</vt:lpstr>
      <vt:lpstr>Презентация PowerPoint</vt:lpstr>
      <vt:lpstr>Внимание!!!  С 1 сентября 2021 года в КГУ «СОШ с гимназическими классами»  организована работа столовой!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Внимание!!!  С 1 марта В КГУ «СОШ с гимназическими классами»  организована работа столовой!</dc:title>
  <dc:creator>1233</dc:creator>
  <cp:lastModifiedBy>1233</cp:lastModifiedBy>
  <cp:revision>14</cp:revision>
  <dcterms:created xsi:type="dcterms:W3CDTF">2021-03-17T07:01:53Z</dcterms:created>
  <dcterms:modified xsi:type="dcterms:W3CDTF">2021-09-29T11:27:52Z</dcterms:modified>
</cp:coreProperties>
</file>